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66" r:id="rId2"/>
    <p:sldId id="436" r:id="rId3"/>
    <p:sldId id="480" r:id="rId4"/>
    <p:sldId id="481" r:id="rId5"/>
    <p:sldId id="449" r:id="rId6"/>
    <p:sldId id="485" r:id="rId7"/>
    <p:sldId id="486" r:id="rId8"/>
    <p:sldId id="440" r:id="rId9"/>
    <p:sldId id="445" r:id="rId10"/>
    <p:sldId id="451" r:id="rId11"/>
    <p:sldId id="453" r:id="rId12"/>
    <p:sldId id="454" r:id="rId13"/>
    <p:sldId id="450" r:id="rId14"/>
    <p:sldId id="455" r:id="rId15"/>
    <p:sldId id="456" r:id="rId16"/>
    <p:sldId id="458" r:id="rId17"/>
    <p:sldId id="457" r:id="rId18"/>
    <p:sldId id="467" r:id="rId19"/>
    <p:sldId id="468" r:id="rId20"/>
    <p:sldId id="472" r:id="rId21"/>
    <p:sldId id="487" r:id="rId22"/>
    <p:sldId id="473" r:id="rId23"/>
    <p:sldId id="479" r:id="rId24"/>
    <p:sldId id="443" r:id="rId25"/>
    <p:sldId id="474" r:id="rId26"/>
    <p:sldId id="475" r:id="rId27"/>
    <p:sldId id="490" r:id="rId28"/>
  </p:sldIdLst>
  <p:sldSz cx="9906000" cy="6858000" type="A4"/>
  <p:notesSz cx="6811963" cy="99425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515">
          <p15:clr>
            <a:srgbClr val="A4A3A4"/>
          </p15:clr>
        </p15:guide>
        <p15:guide id="3" pos="1248">
          <p15:clr>
            <a:srgbClr val="A4A3A4"/>
          </p15:clr>
        </p15:guide>
        <p15:guide id="4" pos="4464">
          <p15:clr>
            <a:srgbClr val="A4A3A4"/>
          </p15:clr>
        </p15:guide>
        <p15:guide id="5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CC00"/>
    <a:srgbClr val="FF3300"/>
    <a:srgbClr val="CC3300"/>
    <a:srgbClr val="FF9933"/>
    <a:srgbClr val="6666FF"/>
    <a:srgbClr val="EAEAEA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0" autoAdjust="0"/>
    <p:restoredTop sz="94714" autoAdjust="0"/>
  </p:normalViewPr>
  <p:slideViewPr>
    <p:cSldViewPr>
      <p:cViewPr varScale="1">
        <p:scale>
          <a:sx n="141" d="100"/>
          <a:sy n="141" d="100"/>
        </p:scale>
        <p:origin x="192" y="1240"/>
      </p:cViewPr>
      <p:guideLst>
        <p:guide orient="horz" pos="2160"/>
        <p:guide orient="horz" pos="2515"/>
        <p:guide pos="1248"/>
        <p:guide pos="4464"/>
        <p:guide pos="113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3066" y="-108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27.xml"/><Relationship Id="rId5" Type="http://schemas.openxmlformats.org/officeDocument/2006/relationships/slide" Target="slides/slide5.xml"/><Relationship Id="rId10" Type="http://schemas.openxmlformats.org/officeDocument/2006/relationships/slide" Target="slides/slide26.xml"/><Relationship Id="rId4" Type="http://schemas.openxmlformats.org/officeDocument/2006/relationships/slide" Target="slides/slide4.xml"/><Relationship Id="rId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31763"/>
            <a:ext cx="963613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151" tIns="0" rIns="92151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20750" eaLnBrk="0" hangingPunct="0">
              <a:defRPr sz="1200" b="1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11800" y="131763"/>
            <a:ext cx="1317625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151" tIns="0" rIns="92151" bIns="0" numCol="1" anchor="ctr" anchorCtr="0" compatLnSpc="1">
            <a:prstTxWarp prst="textNoShape">
              <a:avLst/>
            </a:prstTxWarp>
            <a:spAutoFit/>
          </a:bodyPr>
          <a:lstStyle>
            <a:lvl1pPr algn="r" defTabSz="920750" eaLnBrk="0" hangingPunct="0">
              <a:defRPr sz="1200" b="1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4388"/>
            <a:ext cx="896938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151" tIns="0" rIns="92151" bIns="0" numCol="1" anchor="b" anchorCtr="0" compatLnSpc="1">
            <a:prstTxWarp prst="textNoShape">
              <a:avLst/>
            </a:prstTxWarp>
            <a:spAutoFit/>
          </a:bodyPr>
          <a:lstStyle>
            <a:lvl1pPr algn="l" defTabSz="920750" eaLnBrk="0" hangingPunct="0">
              <a:defRPr sz="1200" b="1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32538" y="9704388"/>
            <a:ext cx="496887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151" tIns="0" rIns="92151" bIns="0" numCol="1" anchor="b" anchorCtr="0" compatLnSpc="1">
            <a:prstTxWarp prst="textNoShape">
              <a:avLst/>
            </a:prstTxWarp>
            <a:spAutoFit/>
          </a:bodyPr>
          <a:lstStyle>
            <a:lvl1pPr algn="r" defTabSz="920750" eaLnBrk="0" hangingPunct="0">
              <a:defRPr sz="1200" b="1">
                <a:cs typeface="+mn-cs"/>
              </a:defRPr>
            </a:lvl1pPr>
          </a:lstStyle>
          <a:p>
            <a:pPr>
              <a:defRPr/>
            </a:pPr>
            <a:fld id="{D47DB9EF-618B-45FC-9F62-23BDB2EB44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151" tIns="46075" rIns="92151" bIns="46075" numCol="1" anchor="t" anchorCtr="0" compatLnSpc="1">
            <a:prstTxWarp prst="textNoShape">
              <a:avLst/>
            </a:prstTxWarp>
          </a:bodyPr>
          <a:lstStyle>
            <a:lvl1pPr algn="l" defTabSz="920750" eaLnBrk="0" hangingPunct="0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151" tIns="46075" rIns="92151" bIns="46075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6387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2813"/>
            <a:ext cx="4995863" cy="4473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151" tIns="46075" rIns="92151" bIns="460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noProof="0"/>
              <a:t>Klicken Sie, um die Formate des Vorlagentextes zu bearbeiten</a:t>
            </a:r>
          </a:p>
          <a:p>
            <a:pPr lvl="1"/>
            <a:r>
              <a:rPr lang="de-DE" altLang="en-US" noProof="0"/>
              <a:t>Zweite Ebene</a:t>
            </a:r>
          </a:p>
          <a:p>
            <a:pPr lvl="2"/>
            <a:r>
              <a:rPr lang="de-DE" altLang="en-US" noProof="0"/>
              <a:t>Dritte Ebene</a:t>
            </a:r>
          </a:p>
          <a:p>
            <a:pPr lvl="3"/>
            <a:r>
              <a:rPr lang="de-DE" altLang="en-US" noProof="0"/>
              <a:t>Vierte Ebene</a:t>
            </a:r>
          </a:p>
          <a:p>
            <a:pPr lvl="4"/>
            <a:r>
              <a:rPr lang="de-DE" altLang="en-US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625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151" tIns="46075" rIns="92151" bIns="46075" numCol="1" anchor="b" anchorCtr="0" compatLnSpc="1">
            <a:prstTxWarp prst="textNoShape">
              <a:avLst/>
            </a:prstTxWarp>
          </a:bodyPr>
          <a:lstStyle>
            <a:lvl1pPr algn="l" defTabSz="920750" eaLnBrk="0" hangingPunct="0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5625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151" tIns="46075" rIns="92151" bIns="46075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C045F847-5EAE-4F9D-B953-F49AE71AB95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8738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CH"/>
          </a:p>
        </p:txBody>
      </p:sp>
      <p:sp>
        <p:nvSpPr>
          <p:cNvPr id="62873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270FEA-0F29-4CC5-8043-6E3BA6736470}" type="slidenum">
              <a:rPr lang="de-DE" altLang="en-US" smtClean="0">
                <a:cs typeface="Arial" charset="0"/>
              </a:rPr>
              <a:pPr/>
              <a:t>1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1874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This effect influences not only viscosity but also pressure, for instance.</a:t>
            </a:r>
          </a:p>
          <a:p>
            <a:r>
              <a:rPr lang="de-CH" sz="2000"/>
              <a:t>A specific increase of flow rate causes a specific increase of pressure.</a:t>
            </a:r>
          </a:p>
          <a:p>
            <a:r>
              <a:rPr lang="de-CH" sz="2000"/>
              <a:t>Now, imagine the same amount of flow rate increase, but at higher flow rate. </a:t>
            </a:r>
          </a:p>
          <a:p>
            <a:r>
              <a:rPr lang="de-CH" sz="2000"/>
              <a:t>We see that the resulting pressure rise is lower.</a:t>
            </a:r>
          </a:p>
        </p:txBody>
      </p:sp>
      <p:sp>
        <p:nvSpPr>
          <p:cNvPr id="591875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727F8CC-002F-4E21-A626-A723BD872844}" type="slidenum">
              <a:rPr lang="de-DE" altLang="en-US" smtClean="0">
                <a:cs typeface="Arial" charset="0"/>
              </a:rPr>
              <a:pPr/>
              <a:t>10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3922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Viscosity depends not only on shear rate.</a:t>
            </a:r>
          </a:p>
          <a:p>
            <a:r>
              <a:rPr lang="de-CH" sz="2000"/>
              <a:t>One other major parameter is melt temperature.</a:t>
            </a:r>
          </a:p>
          <a:p>
            <a:r>
              <a:rPr lang="de-CH" sz="2000"/>
              <a:t>The diagram displays viscosity at two different temperatures. Higher temperature promotes the flowability of the melt, which means: viscosity is dropping with increasing temperature.</a:t>
            </a:r>
          </a:p>
        </p:txBody>
      </p:sp>
      <p:sp>
        <p:nvSpPr>
          <p:cNvPr id="59392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8A6C4B7-C939-4D10-B00E-D35D1825490E}" type="slidenum">
              <a:rPr lang="de-DE" altLang="en-US" smtClean="0">
                <a:cs typeface="Arial" charset="0"/>
              </a:rPr>
              <a:pPr/>
              <a:t>11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69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5970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The next diagram compares viscosity of a polymer with different amount of reinforcement.</a:t>
            </a:r>
          </a:p>
          <a:p>
            <a:r>
              <a:rPr lang="de-CH" sz="2000"/>
              <a:t>The higher the proportion of reinforcing additives, the higher the viscosity.</a:t>
            </a:r>
          </a:p>
          <a:p>
            <a:r>
              <a:rPr lang="de-CH" sz="2000"/>
              <a:t>Reinforcing additives as glass fibres are raising the resistance to flow.</a:t>
            </a:r>
          </a:p>
          <a:p>
            <a:endParaRPr lang="de-CH" sz="2000"/>
          </a:p>
          <a:p>
            <a:endParaRPr lang="de-CH" sz="2000"/>
          </a:p>
        </p:txBody>
      </p:sp>
      <p:sp>
        <p:nvSpPr>
          <p:cNvPr id="595971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4CA305-0345-44D4-AB1C-5124C53205E0}" type="slidenum">
              <a:rPr lang="de-DE" altLang="en-US" smtClean="0">
                <a:cs typeface="Arial" charset="0"/>
              </a:rPr>
              <a:pPr/>
              <a:t>12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8018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Another parameter, which is often forgotten but still influencing viscosity is pressure.</a:t>
            </a:r>
          </a:p>
          <a:p>
            <a:r>
              <a:rPr lang="de-CH" sz="2000"/>
              <a:t>Pressure will reduce free volume and so increases molecular friction which in return causes a higher viscosity.</a:t>
            </a:r>
          </a:p>
          <a:p>
            <a:r>
              <a:rPr lang="de-CH" sz="2000"/>
              <a:t>This effect is more relevant at low shear rate.</a:t>
            </a:r>
          </a:p>
        </p:txBody>
      </p:sp>
      <p:sp>
        <p:nvSpPr>
          <p:cNvPr id="59801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B636465-BC75-4171-B41D-0C51CDF05236}" type="slidenum">
              <a:rPr lang="de-DE" altLang="en-US" smtClean="0">
                <a:cs typeface="Arial" charset="0"/>
              </a:rPr>
              <a:pPr/>
              <a:t>13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0066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This page displays the viscosity of some substances as air, water, oil and polymers and glass.</a:t>
            </a:r>
          </a:p>
          <a:p>
            <a:r>
              <a:rPr lang="de-CH" sz="2000"/>
              <a:t>Molten polymers have similar viscosity as molten glass and more than 100.000 times that of water. </a:t>
            </a:r>
          </a:p>
        </p:txBody>
      </p:sp>
      <p:sp>
        <p:nvSpPr>
          <p:cNvPr id="60006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87F648-A0E8-4C27-AE0B-7DAC2F65A1F4}" type="slidenum">
              <a:rPr lang="de-DE" altLang="en-US" smtClean="0">
                <a:cs typeface="Arial" charset="0"/>
              </a:rPr>
              <a:pPr/>
              <a:t>14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722813"/>
            <a:ext cx="5976938" cy="44735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de-CH" sz="2000"/>
              <a:t>On the next slides I want to talk about fill rate and pressure demand.</a:t>
            </a:r>
          </a:p>
          <a:p>
            <a:pPr>
              <a:defRPr/>
            </a:pPr>
            <a:r>
              <a:rPr lang="de-CH" sz="2000"/>
              <a:t>The required fill pressure depends on fill time, that means on the fill rate or melt speed.</a:t>
            </a:r>
          </a:p>
          <a:p>
            <a:pPr>
              <a:defRPr/>
            </a:pPr>
            <a:r>
              <a:rPr lang="de-CH" sz="2000"/>
              <a:t>The green curve shows the pressure as function of fill time.</a:t>
            </a:r>
          </a:p>
          <a:p>
            <a:pPr>
              <a:defRPr/>
            </a:pPr>
            <a:r>
              <a:rPr lang="de-CH" sz="2000"/>
              <a:t>With short fill time – or fast injection -  we see a high pressure.</a:t>
            </a:r>
          </a:p>
          <a:p>
            <a:pPr>
              <a:defRPr/>
            </a:pPr>
            <a:r>
              <a:rPr lang="de-CH" sz="2000"/>
              <a:t>Same with long fill time – or slow injection.</a:t>
            </a:r>
          </a:p>
          <a:p>
            <a:pPr>
              <a:defRPr/>
            </a:pPr>
            <a:r>
              <a:rPr lang="de-CH" sz="2000"/>
              <a:t>Lowest pressure is somewhere between.</a:t>
            </a:r>
          </a:p>
          <a:p>
            <a:pPr>
              <a:defRPr/>
            </a:pPr>
            <a:r>
              <a:rPr lang="de-CH" sz="2000"/>
              <a:t>This behaviour is driven by 2 competitive effects.</a:t>
            </a:r>
          </a:p>
          <a:p>
            <a:pPr>
              <a:defRPr/>
            </a:pPr>
            <a:r>
              <a:rPr lang="de-CH" sz="2000"/>
              <a:t>For fast injection, velocity effects dominate against shear thinning</a:t>
            </a:r>
          </a:p>
          <a:p>
            <a:pPr>
              <a:defRPr/>
            </a:pPr>
            <a:r>
              <a:rPr lang="de-CH" sz="2000"/>
              <a:t>For slow injection, viscosity amd thermal effects dominate against dynamic pressure</a:t>
            </a:r>
          </a:p>
          <a:p>
            <a:pPr>
              <a:defRPr/>
            </a:pPr>
            <a:endParaRPr lang="de-CH" sz="2000"/>
          </a:p>
          <a:p>
            <a:pPr>
              <a:defRPr/>
            </a:pPr>
            <a:r>
              <a:rPr lang="de-CH" sz="2000"/>
              <a:t>The combination of both effects leads to the observed pressure behaviour.</a:t>
            </a:r>
            <a:endParaRPr lang="en-GB" sz="2000"/>
          </a:p>
        </p:txBody>
      </p:sp>
      <p:sp>
        <p:nvSpPr>
          <p:cNvPr id="60416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731741-E54A-4C11-84CA-A000EC9DA6D8}" type="slidenum">
              <a:rPr lang="de-DE" altLang="en-US" smtClean="0">
                <a:cs typeface="Arial" charset="0"/>
              </a:rPr>
              <a:pPr/>
              <a:t>15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09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6210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In case fill time is too long and melt speed to slow, </a:t>
            </a:r>
          </a:p>
          <a:p>
            <a:r>
              <a:rPr lang="de-CH" sz="2000"/>
              <a:t>Shear thickening and cooling of the melt dominates so much,</a:t>
            </a:r>
          </a:p>
          <a:p>
            <a:r>
              <a:rPr lang="de-CH" sz="2000"/>
              <a:t>that the flow front will freeze.</a:t>
            </a:r>
          </a:p>
          <a:p>
            <a:endParaRPr lang="de-CH" sz="2000"/>
          </a:p>
          <a:p>
            <a:r>
              <a:rPr lang="de-CH" sz="2000"/>
              <a:t>This means, we get a short shot.</a:t>
            </a:r>
          </a:p>
        </p:txBody>
      </p:sp>
      <p:sp>
        <p:nvSpPr>
          <p:cNvPr id="606211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D45FFE-9150-4D1B-A5D8-335D4F95EAD5}" type="slidenum">
              <a:rPr lang="de-DE" altLang="en-US" smtClean="0">
                <a:cs typeface="Arial" charset="0"/>
              </a:rPr>
              <a:pPr/>
              <a:t>16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8258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Part design influences the pressure demand as well.</a:t>
            </a:r>
          </a:p>
          <a:p>
            <a:r>
              <a:rPr lang="de-CH" sz="2000"/>
              <a:t>Thick parts usually need a low fill pressure</a:t>
            </a:r>
          </a:p>
          <a:p>
            <a:r>
              <a:rPr lang="de-CH" sz="2000"/>
              <a:t>For thin parts – however – a high fill pressure has to be expected.</a:t>
            </a:r>
          </a:p>
          <a:p>
            <a:endParaRPr lang="de-CH" sz="2000"/>
          </a:p>
          <a:p>
            <a:r>
              <a:rPr lang="de-CH" sz="2000"/>
              <a:t>Beside pressure I want to highlight another important difference – </a:t>
            </a:r>
          </a:p>
          <a:p>
            <a:r>
              <a:rPr lang="de-CH" sz="2000"/>
              <a:t>And that is the feasible processing window</a:t>
            </a:r>
          </a:p>
          <a:p>
            <a:endParaRPr lang="de-CH" sz="2000"/>
          </a:p>
          <a:p>
            <a:r>
              <a:rPr lang="de-CH" sz="2000"/>
              <a:t>Thin parts allow only a narrow processing window in contrast to thicker parts.</a:t>
            </a:r>
          </a:p>
        </p:txBody>
      </p:sp>
      <p:sp>
        <p:nvSpPr>
          <p:cNvPr id="60825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27BB7D-47B9-4491-A8C2-42454C41B065}" type="slidenum">
              <a:rPr lang="de-DE" altLang="en-US" smtClean="0">
                <a:cs typeface="Arial" charset="0"/>
              </a:rPr>
              <a:pPr/>
              <a:t>17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0306" name="Notizenplatzhalter 2"/>
          <p:cNvSpPr>
            <a:spLocks noGrp="1"/>
          </p:cNvSpPr>
          <p:nvPr>
            <p:ph type="body" idx="1"/>
          </p:nvPr>
        </p:nvSpPr>
        <p:spPr>
          <a:xfrm>
            <a:off x="454025" y="4538663"/>
            <a:ext cx="5976938" cy="4929187"/>
          </a:xfrm>
          <a:noFill/>
        </p:spPr>
        <p:txBody>
          <a:bodyPr/>
          <a:lstStyle/>
          <a:p>
            <a:r>
              <a:rPr lang="de-CH" sz="1800"/>
              <a:t>Our next topic is the pvT diagram.</a:t>
            </a:r>
          </a:p>
          <a:p>
            <a:r>
              <a:rPr lang="de-CH" sz="1800"/>
              <a:t>Pvt stands for pressure – volume - temperature</a:t>
            </a:r>
          </a:p>
          <a:p>
            <a:r>
              <a:rPr lang="de-CH" sz="1800"/>
              <a:t>The blue curve describes the specific volume as function of temperature at ambient pressure for an amorphous material.</a:t>
            </a:r>
          </a:p>
          <a:p>
            <a:r>
              <a:rPr lang="de-CH" sz="1800"/>
              <a:t>When we increase the pressure, the specific volume will drop – </a:t>
            </a:r>
          </a:p>
          <a:p>
            <a:r>
              <a:rPr lang="de-CH" sz="1800"/>
              <a:t>The pressure curve for higher pressure is ‘below’ the ambient pressure curve.</a:t>
            </a:r>
          </a:p>
          <a:p>
            <a:r>
              <a:rPr lang="de-CH" sz="1800"/>
              <a:t>This applies also for semi-crystalline materials.</a:t>
            </a:r>
          </a:p>
          <a:p>
            <a:r>
              <a:rPr lang="de-CH" sz="1800"/>
              <a:t>Nevertheless, there is one big difference between amorpous and crystalline pvt curves:</a:t>
            </a:r>
          </a:p>
          <a:p>
            <a:r>
              <a:rPr lang="en-GB" altLang="en-US" sz="1800"/>
              <a:t>Crystalline materials do have a nonlinear behaviour in the solid state because of crystallisation – with the consequence that the</a:t>
            </a:r>
          </a:p>
          <a:p>
            <a:r>
              <a:rPr lang="en-GB" altLang="en-US" sz="1800"/>
              <a:t>shrinkage potential of crystalline material is much higher than for amorphous one.</a:t>
            </a:r>
          </a:p>
          <a:p>
            <a:endParaRPr lang="de-CH" sz="1800"/>
          </a:p>
        </p:txBody>
      </p:sp>
      <p:sp>
        <p:nvSpPr>
          <p:cNvPr id="61030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87BC2FE-6CEF-48BC-9CBB-EA7BC263D9BF}" type="slidenum">
              <a:rPr lang="de-DE" altLang="en-US" smtClean="0">
                <a:cs typeface="Arial" charset="0"/>
              </a:rPr>
              <a:pPr/>
              <a:t>18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2354" name="Notizenplatzhalter 2"/>
          <p:cNvSpPr>
            <a:spLocks noGrp="1"/>
          </p:cNvSpPr>
          <p:nvPr>
            <p:ph type="body" idx="1"/>
          </p:nvPr>
        </p:nvSpPr>
        <p:spPr>
          <a:xfrm>
            <a:off x="309563" y="4722813"/>
            <a:ext cx="6048375" cy="4929187"/>
          </a:xfrm>
          <a:noFill/>
        </p:spPr>
        <p:txBody>
          <a:bodyPr/>
          <a:lstStyle/>
          <a:p>
            <a:r>
              <a:rPr lang="de-CH" sz="1600"/>
              <a:t>With the pvt diagram we can partly describe what is going on during the packing process.</a:t>
            </a:r>
          </a:p>
          <a:p>
            <a:r>
              <a:rPr lang="de-CH" sz="1600"/>
              <a:t>Let us focus now on this.:</a:t>
            </a:r>
          </a:p>
          <a:p>
            <a:r>
              <a:rPr lang="de-CH" sz="1600"/>
              <a:t>We start at ambient pressure Po to fill the cavity</a:t>
            </a:r>
          </a:p>
          <a:p>
            <a:r>
              <a:rPr lang="de-CH" sz="1600"/>
              <a:t>At pt A we reach the switch over time, lying on the switch-over-pressure curve Pso</a:t>
            </a:r>
          </a:p>
          <a:p>
            <a:r>
              <a:rPr lang="de-CH" sz="1600"/>
              <a:t>Here, packing phase starts and the melt cools down along the pack pressure curve Pp</a:t>
            </a:r>
          </a:p>
          <a:p>
            <a:r>
              <a:rPr lang="de-CH" sz="1600"/>
              <a:t>The packing phase ends on pt B, usually when the melt is frozen or the end of packing time is reached.</a:t>
            </a:r>
          </a:p>
          <a:p>
            <a:r>
              <a:rPr lang="de-CH" sz="1600"/>
              <a:t>The melt cools down further till we reach point C when the part will be ejected.</a:t>
            </a:r>
          </a:p>
          <a:p>
            <a:r>
              <a:rPr lang="de-CH" sz="1600"/>
              <a:t>The path from A  to C describes the situation in the core.</a:t>
            </a:r>
          </a:p>
          <a:p>
            <a:r>
              <a:rPr lang="de-CH" sz="1600"/>
              <a:t>Near the cold tool wall, we follow the path along A-D-E  </a:t>
            </a:r>
          </a:p>
          <a:p>
            <a:r>
              <a:rPr lang="de-CH" sz="1600"/>
              <a:t>Point C and E will be reached at the same time.</a:t>
            </a:r>
          </a:p>
          <a:p>
            <a:r>
              <a:rPr lang="de-CH" sz="1600"/>
              <a:t>After ejection, the part still cools down till we reach point F at ambient temperature.</a:t>
            </a:r>
          </a:p>
          <a:p>
            <a:endParaRPr lang="de-CH" sz="1600"/>
          </a:p>
        </p:txBody>
      </p:sp>
      <p:sp>
        <p:nvSpPr>
          <p:cNvPr id="612355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1F2AFF-FC06-40CC-B6F2-EFC5CD3AD4E9}" type="slidenum">
              <a:rPr lang="de-DE" altLang="en-US" smtClean="0">
                <a:cs typeface="Arial" charset="0"/>
              </a:rPr>
              <a:pPr/>
              <a:t>19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E5E4F0-9ED7-4723-A201-D3040CBD3E83}" type="slidenum">
              <a:rPr lang="de-DE" altLang="en-US" smtClean="0">
                <a:cs typeface="Arial" charset="0"/>
              </a:rPr>
              <a:pPr/>
              <a:t>2</a:t>
            </a:fld>
            <a:endParaRPr lang="de-DE" altLang="en-US">
              <a:cs typeface="Arial" charset="0"/>
            </a:endParaRPr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2000"/>
              <a:t>Intention of this training session is to teach Basics of Rheology.</a:t>
            </a:r>
          </a:p>
          <a:p>
            <a:r>
              <a:rPr lang="en-GB" altLang="en-US" sz="2000"/>
              <a:t>Nevertheless, this session can only give a major overview about the topic of rheology and cannot cover all important aspects.</a:t>
            </a:r>
          </a:p>
          <a:p>
            <a:r>
              <a:rPr lang="en-GB" altLang="en-US" sz="2000"/>
              <a:t>You will get an introduction about shear and stretch flow, about viscosity, fill rate, pressure demand and the pvt diagram.  In a 2</a:t>
            </a:r>
            <a:r>
              <a:rPr lang="en-GB" altLang="en-US" sz="2000" baseline="30000"/>
              <a:t>nd</a:t>
            </a:r>
            <a:r>
              <a:rPr lang="en-GB" altLang="en-US" sz="2000"/>
              <a:t> part you will learn about fibre orientation in the injection moulding process.</a:t>
            </a:r>
          </a:p>
          <a:p>
            <a:r>
              <a:rPr lang="en-GB" altLang="en-US" sz="2000"/>
              <a:t>Lessons learned can be checked by yourself after the training.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02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The packing pressure has a significant impact to the final shrinkage of the part.</a:t>
            </a:r>
          </a:p>
          <a:p>
            <a:r>
              <a:rPr lang="de-CH" sz="2000"/>
              <a:t>Let’s look again to the pvt diagram.</a:t>
            </a:r>
          </a:p>
          <a:p>
            <a:r>
              <a:rPr lang="de-CH" sz="2000"/>
              <a:t>The shrinkage potential can be defined as difference between specific volume at points B and specific volume at point F.</a:t>
            </a:r>
          </a:p>
        </p:txBody>
      </p:sp>
      <p:sp>
        <p:nvSpPr>
          <p:cNvPr id="61440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455A05-81A8-4E98-AFB7-3D51F47095B9}" type="slidenum">
              <a:rPr lang="de-DE" altLang="en-US" smtClean="0">
                <a:cs typeface="Arial" charset="0"/>
              </a:rPr>
              <a:pPr/>
              <a:t>20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49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6450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Now, how can we reduce the shrinkage potential?</a:t>
            </a:r>
          </a:p>
          <a:p>
            <a:endParaRPr lang="de-CH" sz="2000"/>
          </a:p>
          <a:p>
            <a:r>
              <a:rPr lang="de-CH" sz="2000"/>
              <a:t>If we apply a higher packing pressure P2, the point B will shift onto the new pressure curve.</a:t>
            </a:r>
          </a:p>
          <a:p>
            <a:r>
              <a:rPr lang="de-CH" sz="2000"/>
              <a:t>On this new location the specific volume is lower, which in return means: </a:t>
            </a:r>
          </a:p>
          <a:p>
            <a:r>
              <a:rPr lang="de-CH" sz="2000"/>
              <a:t>we have realized a reduced shrinkage potential.</a:t>
            </a:r>
          </a:p>
        </p:txBody>
      </p:sp>
      <p:sp>
        <p:nvSpPr>
          <p:cNvPr id="616451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407214-2EC7-4E54-993D-F88B5BC40CEB}" type="slidenum">
              <a:rPr lang="de-DE" altLang="en-US" smtClean="0">
                <a:cs typeface="Arial" charset="0"/>
              </a:rPr>
              <a:pPr/>
              <a:t>21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8498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Does this method also work for amorphous materials?</a:t>
            </a:r>
          </a:p>
          <a:p>
            <a:r>
              <a:rPr lang="de-CH" sz="2000"/>
              <a:t>In general yes.</a:t>
            </a:r>
          </a:p>
          <a:p>
            <a:r>
              <a:rPr lang="de-CH" sz="2000"/>
              <a:t>BUT, we have already learned that shrinkage potential with amorphous materials is lower than that of semi-crystalline ones.</a:t>
            </a:r>
          </a:p>
          <a:p>
            <a:r>
              <a:rPr lang="de-CH" sz="2000"/>
              <a:t>This fact will have some consequences.</a:t>
            </a:r>
          </a:p>
        </p:txBody>
      </p:sp>
      <p:sp>
        <p:nvSpPr>
          <p:cNvPr id="61849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65660A-2BAF-4EB4-9E32-6754B3BF70F4}" type="slidenum">
              <a:rPr lang="de-DE" altLang="en-US" smtClean="0">
                <a:cs typeface="Arial" charset="0"/>
              </a:rPr>
              <a:pPr/>
              <a:t>22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0546" name="Notizenplatzhalter 2"/>
          <p:cNvSpPr>
            <a:spLocks noGrp="1"/>
          </p:cNvSpPr>
          <p:nvPr>
            <p:ph type="body" idx="1"/>
          </p:nvPr>
        </p:nvSpPr>
        <p:spPr>
          <a:xfrm>
            <a:off x="454025" y="4722813"/>
            <a:ext cx="5903913" cy="4473575"/>
          </a:xfrm>
          <a:noFill/>
        </p:spPr>
        <p:txBody>
          <a:bodyPr/>
          <a:lstStyle/>
          <a:p>
            <a:r>
              <a:rPr lang="de-CH" sz="1800"/>
              <a:t>We apply again a higher packing pressure, as done before with the semi-crystalline material.</a:t>
            </a:r>
          </a:p>
          <a:p>
            <a:r>
              <a:rPr lang="de-CH" sz="1800"/>
              <a:t>Point B is shifting similar to the new pressure curve.</a:t>
            </a:r>
          </a:p>
          <a:p>
            <a:r>
              <a:rPr lang="de-CH" sz="1800"/>
              <a:t>When we look now to the difference in specific volume, we find a negative shrinkage potential.</a:t>
            </a:r>
          </a:p>
          <a:p>
            <a:r>
              <a:rPr lang="de-CH" sz="1800"/>
              <a:t>Negative shrinkage means: we have overpacking, the part will expand and not shrink.</a:t>
            </a:r>
          </a:p>
          <a:p>
            <a:r>
              <a:rPr lang="de-CH" sz="1800"/>
              <a:t>Therefore, be careful not to apply too high pack pressure to amorphous materials to avoid overpacking.</a:t>
            </a:r>
          </a:p>
          <a:p>
            <a:r>
              <a:rPr lang="de-CH" sz="1800"/>
              <a:t>On the other side: with properly adjusted packing pressure shrinkage can be nearly eliminated on parts prodced  with amorphous materials.</a:t>
            </a:r>
          </a:p>
        </p:txBody>
      </p:sp>
      <p:sp>
        <p:nvSpPr>
          <p:cNvPr id="62054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9BF409-49D8-4127-9D43-816343B2685A}" type="slidenum">
              <a:rPr lang="de-DE" altLang="en-US" smtClean="0">
                <a:cs typeface="Arial" charset="0"/>
              </a:rPr>
              <a:pPr/>
              <a:t>23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AD07F9-53A1-48F4-A3C6-935B6368BE07}" type="slidenum">
              <a:rPr lang="de-DE" altLang="en-US" smtClean="0">
                <a:cs typeface="Arial" charset="0"/>
              </a:rPr>
              <a:pPr/>
              <a:t>24</a:t>
            </a:fld>
            <a:endParaRPr lang="de-DE" altLang="en-US">
              <a:cs typeface="Arial" charset="0"/>
            </a:endParaRPr>
          </a:p>
        </p:txBody>
      </p:sp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722813"/>
            <a:ext cx="6049963" cy="4473575"/>
          </a:xfrm>
          <a:noFill/>
        </p:spPr>
        <p:txBody>
          <a:bodyPr/>
          <a:lstStyle/>
          <a:p>
            <a:r>
              <a:rPr lang="de-CH" altLang="en-US" sz="1400"/>
              <a:t>At the begining of this training, we heard already about 2 kinds of flow acting during the injection moulding process -  </a:t>
            </a:r>
          </a:p>
          <a:p>
            <a:r>
              <a:rPr lang="de-CH" altLang="en-US" sz="1400"/>
              <a:t>shear flow and stretch flow.</a:t>
            </a:r>
          </a:p>
          <a:p>
            <a:r>
              <a:rPr lang="de-CH" altLang="en-US" sz="1400"/>
              <a:t>These 2 types of flow are the drivnig forces to orient the fibres, when injecting a reinforced polymer.</a:t>
            </a:r>
          </a:p>
          <a:p>
            <a:endParaRPr lang="de-CH" altLang="en-US" sz="1400"/>
          </a:p>
          <a:p>
            <a:r>
              <a:rPr lang="de-DE" altLang="en-US" sz="1400"/>
              <a:t>Stretch flow is oriented mainly perpendicular to the melt propagation direction and dominates the melt in the core</a:t>
            </a:r>
            <a:endParaRPr lang="en-GB" altLang="en-US" sz="1400"/>
          </a:p>
          <a:p>
            <a:r>
              <a:rPr lang="de-CH" altLang="en-US" sz="1400"/>
              <a:t>therfore, fibres in the core region will be oriented likewise transversal to the melt  flow direction.</a:t>
            </a:r>
          </a:p>
          <a:p>
            <a:endParaRPr lang="de-CH" altLang="en-US" sz="1400"/>
          </a:p>
          <a:p>
            <a:r>
              <a:rPr lang="de-CH" altLang="en-US" sz="1400"/>
              <a:t>Shear Flow, on the other hand, is oriented in melt propagation direction and dominates the melt near the wall.</a:t>
            </a:r>
          </a:p>
          <a:p>
            <a:r>
              <a:rPr lang="de-CH" altLang="en-US" sz="1400"/>
              <a:t>This means,  fibres near the wall are mainly oriented in the melt flow direction.</a:t>
            </a:r>
          </a:p>
          <a:p>
            <a:endParaRPr lang="de-CH" altLang="en-US" sz="1400"/>
          </a:p>
          <a:p>
            <a:r>
              <a:rPr lang="de-CH" altLang="en-US" sz="1400"/>
              <a:t>Due to the sudden freeze of the melt, when touching the wall of the tool, we find a thin surface layer, poor of fibres and  with nearly amorphous conditions.</a:t>
            </a:r>
            <a:endParaRPr lang="en-GB" altLang="en-US" sz="1400"/>
          </a:p>
          <a:p>
            <a:endParaRPr lang="de-CH" altLang="en-US" sz="1400"/>
          </a:p>
          <a:p>
            <a:endParaRPr lang="en-GB" altLang="en-US"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42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1800"/>
              <a:t>This slide shows the fibre orientation of a ribbed plate.</a:t>
            </a:r>
          </a:p>
          <a:p>
            <a:r>
              <a:rPr lang="de-CH" sz="1800"/>
              <a:t>The color indicate the intensity of orientation.</a:t>
            </a:r>
          </a:p>
          <a:p>
            <a:r>
              <a:rPr lang="de-CH" sz="1800"/>
              <a:t>Red stand for high and bluw for low orientation.</a:t>
            </a:r>
          </a:p>
          <a:p>
            <a:r>
              <a:rPr lang="de-CH" sz="1800"/>
              <a:t>When focusing onto a rib, we see on the upper right scetch a high intensity of orienation with 80% at the edge and a reduced orientation with 60% at the base of the rib.</a:t>
            </a:r>
          </a:p>
          <a:p>
            <a:r>
              <a:rPr lang="de-CH" sz="1800"/>
              <a:t>Nearly the same result is displayed on the 2nd focus.</a:t>
            </a:r>
          </a:p>
          <a:p>
            <a:r>
              <a:rPr lang="de-CH" sz="1800"/>
              <a:t>We can say:</a:t>
            </a:r>
          </a:p>
          <a:p>
            <a:r>
              <a:rPr lang="de-CH" sz="1800"/>
              <a:t>That usually at top edges we find high fibre oeientations. </a:t>
            </a:r>
            <a:endParaRPr lang="en-GB" sz="1800"/>
          </a:p>
        </p:txBody>
      </p:sp>
      <p:sp>
        <p:nvSpPr>
          <p:cNvPr id="62464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D79A5A-B2B2-4886-9203-49A3D102C177}" type="slidenum">
              <a:rPr lang="de-DE" altLang="en-US" smtClean="0">
                <a:cs typeface="Arial" charset="0"/>
              </a:rPr>
              <a:pPr/>
              <a:t>25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89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6690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1800"/>
              <a:t>In this  example we investigate the fibre orientation behind obstacles.</a:t>
            </a:r>
          </a:p>
          <a:p>
            <a:endParaRPr lang="de-CH" sz="1800"/>
          </a:p>
          <a:p>
            <a:r>
              <a:rPr lang="de-CH" sz="1800"/>
              <a:t>Directly at the edge we find with 90% a high grade of orientation.</a:t>
            </a:r>
          </a:p>
          <a:p>
            <a:endParaRPr lang="de-CH" sz="1800"/>
          </a:p>
          <a:p>
            <a:r>
              <a:rPr lang="de-CH" sz="1800"/>
              <a:t>Behind the obstacle there are only 55%, which is quite low.</a:t>
            </a:r>
          </a:p>
          <a:p>
            <a:endParaRPr lang="de-CH" sz="1800"/>
          </a:p>
          <a:p>
            <a:r>
              <a:rPr lang="de-CH" sz="1800"/>
              <a:t>The reason for that is a weld line,</a:t>
            </a:r>
          </a:p>
          <a:p>
            <a:r>
              <a:rPr lang="de-CH" sz="1800"/>
              <a:t>which originates from 2 meeting melt fronts.</a:t>
            </a:r>
            <a:endParaRPr lang="en-GB" sz="1800"/>
          </a:p>
        </p:txBody>
      </p:sp>
      <p:sp>
        <p:nvSpPr>
          <p:cNvPr id="626691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2F2C43-35A0-40B5-A15B-9DDCC2BE5191}" type="slidenum">
              <a:rPr lang="de-DE" altLang="en-US" smtClean="0">
                <a:cs typeface="Arial" charset="0"/>
              </a:rPr>
              <a:pPr/>
              <a:t>26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9762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CH"/>
          </a:p>
        </p:txBody>
      </p:sp>
      <p:sp>
        <p:nvSpPr>
          <p:cNvPr id="62976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CD2D01-DFF1-4A83-B2A4-846ADC771C64}" type="slidenum">
              <a:rPr lang="de-DE" altLang="en-US" smtClean="0">
                <a:cs typeface="Arial" charset="0"/>
              </a:rPr>
              <a:pPr/>
              <a:t>27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11FA21E-F44E-4BA5-91FB-1CA5F22EBB58}" type="slidenum">
              <a:rPr lang="de-DE" altLang="en-US" smtClean="0">
                <a:cs typeface="Arial" charset="0"/>
              </a:rPr>
              <a:pPr/>
              <a:t>3</a:t>
            </a:fld>
            <a:endParaRPr lang="de-DE" altLang="en-US">
              <a:cs typeface="Arial" charset="0"/>
            </a:endParaRPr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2400"/>
              <a:t>When injecting a polymer into the cavity, the melt flow will be driven by two types of flow!</a:t>
            </a:r>
          </a:p>
          <a:p>
            <a:r>
              <a:rPr lang="en-GB" altLang="en-US" sz="2400"/>
              <a:t>Shear flow and stretch flow.</a:t>
            </a:r>
          </a:p>
          <a:p>
            <a:endParaRPr lang="en-GB" altLang="en-US"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3C080A-DF19-4C12-A74E-79B9C912DDBF}" type="slidenum">
              <a:rPr lang="de-DE" altLang="en-US" smtClean="0">
                <a:cs typeface="Arial" charset="0"/>
              </a:rPr>
              <a:pPr/>
              <a:t>4</a:t>
            </a:fld>
            <a:endParaRPr lang="de-DE" altLang="en-US">
              <a:cs typeface="Arial" charset="0"/>
            </a:endParaRPr>
          </a:p>
        </p:txBody>
      </p:sp>
      <p:sp>
        <p:nvSpPr>
          <p:cNvPr id="57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2000"/>
              <a:t>This example shows a plate with a bar or pin gate. </a:t>
            </a:r>
          </a:p>
          <a:p>
            <a:r>
              <a:rPr lang="en-GB" altLang="en-US" sz="2000"/>
              <a:t>During filling of the 1st half we identify an increasing – or stretched - melt front, which generates the stretch flow,</a:t>
            </a:r>
          </a:p>
          <a:p>
            <a:r>
              <a:rPr lang="en-GB" altLang="en-US" sz="2000"/>
              <a:t>In the 2</a:t>
            </a:r>
            <a:r>
              <a:rPr lang="en-GB" altLang="en-US" sz="2000" baseline="30000"/>
              <a:t>nd</a:t>
            </a:r>
            <a:r>
              <a:rPr lang="en-GB" altLang="en-US" sz="2000"/>
              <a:t> half, the melt front does not increase anymore, thus stretch flow is becoming low.</a:t>
            </a:r>
          </a:p>
          <a:p>
            <a:r>
              <a:rPr lang="de-DE" altLang="en-US" sz="2000"/>
              <a:t>Stretch flow is oriented mainly perpendicular to the melt propagation direction and dominates the melt in the core</a:t>
            </a:r>
            <a:endParaRPr lang="en-GB" altLang="en-US" sz="2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1634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Shear flow will be generated when a velocity gradient between cavity wall and core exists.</a:t>
            </a:r>
          </a:p>
          <a:p>
            <a:endParaRPr lang="de-CH" sz="2000"/>
          </a:p>
        </p:txBody>
      </p:sp>
      <p:sp>
        <p:nvSpPr>
          <p:cNvPr id="581635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33DE81-F3C8-48C4-B5E9-E23899447289}" type="slidenum">
              <a:rPr lang="de-DE" altLang="en-US" smtClean="0">
                <a:cs typeface="Arial" charset="0"/>
              </a:rPr>
              <a:pPr/>
              <a:t>5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9BF1BE1-A903-414E-BDC4-4F6DF0061A72}" type="slidenum">
              <a:rPr lang="de-DE" altLang="en-US" smtClean="0">
                <a:cs typeface="Arial" charset="0"/>
              </a:rPr>
              <a:pPr/>
              <a:t>6</a:t>
            </a:fld>
            <a:endParaRPr lang="de-DE" altLang="en-US">
              <a:cs typeface="Arial" charset="0"/>
            </a:endParaRPr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CH" sz="2000"/>
              <a:t>Here we see a velocity profile.</a:t>
            </a:r>
          </a:p>
          <a:p>
            <a:r>
              <a:rPr lang="de-CH" sz="2000"/>
              <a:t>There is no velocity at the wall. The melt sticks immediatly when touching the much colder wall of the tool.</a:t>
            </a:r>
          </a:p>
          <a:p>
            <a:r>
              <a:rPr lang="de-CH" sz="2000"/>
              <a:t>The highest velocity will be in the centre.</a:t>
            </a:r>
          </a:p>
          <a:p>
            <a:r>
              <a:rPr lang="de-CH" sz="2000"/>
              <a:t>The amount of change of velocity  is called velocity gradient.</a:t>
            </a:r>
          </a:p>
          <a:p>
            <a:r>
              <a:rPr lang="de-CH" sz="2000"/>
              <a:t>This velocity or melt speed gradient will generate shear causing a shear flow.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78DE83-1270-4CD1-91D5-171EE416486D}" type="slidenum">
              <a:rPr lang="de-DE" altLang="en-US" smtClean="0">
                <a:cs typeface="Arial" charset="0"/>
              </a:rPr>
              <a:pPr/>
              <a:t>7</a:t>
            </a:fld>
            <a:endParaRPr lang="de-DE" altLang="en-US">
              <a:cs typeface="Arial" charset="0"/>
            </a:endParaRPr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363" y="4722813"/>
            <a:ext cx="5545137" cy="4473575"/>
          </a:xfrm>
          <a:noFill/>
        </p:spPr>
        <p:txBody>
          <a:bodyPr/>
          <a:lstStyle/>
          <a:p>
            <a:r>
              <a:rPr lang="de-CH" sz="2000"/>
              <a:t>To the right we see now a shear profile. There is high shear near the cavity walls and low shear in the core.</a:t>
            </a:r>
          </a:p>
          <a:p>
            <a:r>
              <a:rPr lang="de-CH" sz="2000"/>
              <a:t>The shear profile depends directly on the velocity profile. The higher the velocity gradient, the higher the shear.</a:t>
            </a:r>
          </a:p>
          <a:p>
            <a:r>
              <a:rPr lang="de-CH" altLang="en-US" sz="2000"/>
              <a:t>Shear Flow is oriented in melt propagation direction and dominates the melt near the wall.</a:t>
            </a:r>
            <a:endParaRPr lang="en-GB" altLang="en-US" sz="2000"/>
          </a:p>
          <a:p>
            <a:r>
              <a:rPr lang="en-GB" altLang="en-US" sz="2000"/>
              <a:t>The shear rate is a measure of how quickly the layers of the melt are sliding part each other.</a:t>
            </a:r>
          </a:p>
          <a:p>
            <a:r>
              <a:rPr lang="en-GB" altLang="en-US" sz="2000"/>
              <a:t>If it happens to fast the polymer chains break and the material degrades.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9CE85BB-0DA7-4B5D-B1A1-7F7AE3EBB41D}" type="slidenum">
              <a:rPr lang="de-DE" altLang="en-US" smtClean="0">
                <a:cs typeface="Arial" charset="0"/>
              </a:rPr>
              <a:pPr/>
              <a:t>8</a:t>
            </a:fld>
            <a:endParaRPr lang="de-DE" altLang="en-US">
              <a:cs typeface="Arial" charset="0"/>
            </a:endParaRP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z="2000"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525463" y="4722813"/>
            <a:ext cx="5616575" cy="44735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de-CH" sz="2000" dirty="0" err="1"/>
              <a:t>Now</a:t>
            </a:r>
            <a:r>
              <a:rPr lang="de-CH" sz="2000" dirty="0"/>
              <a:t> </a:t>
            </a:r>
            <a:r>
              <a:rPr lang="de-CH" sz="2000" dirty="0" err="1"/>
              <a:t>we</a:t>
            </a:r>
            <a:r>
              <a:rPr lang="de-CH" sz="2000" dirty="0"/>
              <a:t> </a:t>
            </a:r>
            <a:r>
              <a:rPr lang="de-CH" sz="2000" dirty="0" err="1"/>
              <a:t>come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term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viscosity</a:t>
            </a:r>
            <a:r>
              <a:rPr lang="de-CH" sz="2000" dirty="0"/>
              <a:t>.</a:t>
            </a:r>
          </a:p>
          <a:p>
            <a:pPr>
              <a:defRPr/>
            </a:pPr>
            <a:r>
              <a:rPr lang="de-CH" sz="2000"/>
              <a:t>To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left</a:t>
            </a:r>
            <a:r>
              <a:rPr lang="de-CH" sz="2000" dirty="0"/>
              <a:t>, </a:t>
            </a:r>
            <a:r>
              <a:rPr lang="de-CH" sz="2000" dirty="0" err="1"/>
              <a:t>you</a:t>
            </a:r>
            <a:r>
              <a:rPr lang="de-CH" sz="2000" dirty="0"/>
              <a:t> find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tries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definition</a:t>
            </a:r>
            <a:r>
              <a:rPr lang="de-CH" sz="2000" dirty="0"/>
              <a:t>,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instance</a:t>
            </a:r>
            <a:r>
              <a:rPr lang="de-CH" sz="2000" dirty="0"/>
              <a:t>: </a:t>
            </a:r>
            <a:r>
              <a:rPr lang="de-CH" sz="2000" dirty="0" err="1"/>
              <a:t>viscosity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a </a:t>
            </a:r>
            <a:r>
              <a:rPr lang="de-CH" sz="2000" dirty="0" err="1"/>
              <a:t>measure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resistance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flow</a:t>
            </a:r>
            <a:r>
              <a:rPr lang="de-CH" sz="2000" dirty="0"/>
              <a:t>.</a:t>
            </a:r>
          </a:p>
          <a:p>
            <a:pPr>
              <a:defRPr/>
            </a:pP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err="1"/>
              <a:t>the</a:t>
            </a:r>
            <a:r>
              <a:rPr lang="de-CH" sz="2000"/>
              <a:t> right viscosity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function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err="1"/>
              <a:t>shear</a:t>
            </a:r>
            <a:r>
              <a:rPr lang="de-CH" sz="2000"/>
              <a:t> rate is shown.</a:t>
            </a:r>
            <a:endParaRPr lang="de-CH" sz="2000" dirty="0"/>
          </a:p>
          <a:p>
            <a:pPr>
              <a:defRPr/>
            </a:pPr>
            <a:r>
              <a:rPr lang="de-CH" sz="2000" dirty="0"/>
              <a:t>The </a:t>
            </a:r>
            <a:r>
              <a:rPr lang="de-CH" sz="2000" dirty="0" err="1"/>
              <a:t>displayed</a:t>
            </a:r>
            <a:r>
              <a:rPr lang="de-CH" sz="2000" dirty="0"/>
              <a:t> </a:t>
            </a:r>
            <a:r>
              <a:rPr lang="de-CH" sz="2000" dirty="0" err="1"/>
              <a:t>viscosity</a:t>
            </a:r>
            <a:r>
              <a:rPr lang="de-CH" sz="2000" dirty="0"/>
              <a:t> </a:t>
            </a:r>
            <a:r>
              <a:rPr lang="de-CH" sz="2000" dirty="0" err="1"/>
              <a:t>describes</a:t>
            </a:r>
            <a:r>
              <a:rPr lang="de-CH" sz="2000" dirty="0"/>
              <a:t> a non-</a:t>
            </a:r>
            <a:r>
              <a:rPr lang="de-CH" sz="2000" dirty="0" err="1"/>
              <a:t>newtonian</a:t>
            </a:r>
            <a:r>
              <a:rPr lang="de-CH" sz="2000" dirty="0"/>
              <a:t> fluid. </a:t>
            </a:r>
            <a:r>
              <a:rPr lang="de-CH" sz="2000" dirty="0" err="1"/>
              <a:t>That</a:t>
            </a:r>
            <a:r>
              <a:rPr lang="de-CH" sz="2000" dirty="0"/>
              <a:t> </a:t>
            </a:r>
            <a:r>
              <a:rPr lang="de-CH" sz="2000" dirty="0" err="1"/>
              <a:t>means</a:t>
            </a:r>
            <a:r>
              <a:rPr lang="de-CH" sz="2000" dirty="0"/>
              <a:t>: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increasing</a:t>
            </a:r>
            <a:r>
              <a:rPr lang="de-CH" sz="2000" dirty="0"/>
              <a:t> </a:t>
            </a:r>
            <a:r>
              <a:rPr lang="de-CH" sz="2000" dirty="0" err="1"/>
              <a:t>shear</a:t>
            </a:r>
            <a:r>
              <a:rPr lang="de-CH" sz="2000" dirty="0"/>
              <a:t> rate </a:t>
            </a:r>
            <a:r>
              <a:rPr lang="de-CH" sz="2000" dirty="0" err="1"/>
              <a:t>viscosity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dropping</a:t>
            </a:r>
            <a:r>
              <a:rPr lang="de-CH" sz="2000" dirty="0"/>
              <a:t>,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flowability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becoming</a:t>
            </a:r>
            <a:r>
              <a:rPr lang="de-CH" sz="2000" dirty="0"/>
              <a:t> </a:t>
            </a:r>
            <a:r>
              <a:rPr lang="de-CH" sz="2000" dirty="0" err="1"/>
              <a:t>better</a:t>
            </a:r>
            <a:r>
              <a:rPr lang="de-CH" sz="2000"/>
              <a:t>. </a:t>
            </a:r>
          </a:p>
          <a:p>
            <a:pPr>
              <a:defRPr/>
            </a:pPr>
            <a:r>
              <a:rPr lang="de-CH" sz="2000"/>
              <a:t>Reason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this</a:t>
            </a:r>
            <a:r>
              <a:rPr lang="de-CH" sz="2000" dirty="0"/>
              <a:t> </a:t>
            </a:r>
            <a:r>
              <a:rPr lang="de-CH" sz="2000" dirty="0" err="1"/>
              <a:t>characteristic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an </a:t>
            </a:r>
            <a:r>
              <a:rPr lang="de-CH" sz="2000" dirty="0" err="1"/>
              <a:t>effect</a:t>
            </a:r>
            <a:r>
              <a:rPr lang="de-CH" sz="2000" dirty="0"/>
              <a:t> </a:t>
            </a:r>
            <a:r>
              <a:rPr lang="de-CH" sz="2000" dirty="0" err="1"/>
              <a:t>called</a:t>
            </a:r>
            <a:r>
              <a:rPr lang="de-CH" sz="2000" dirty="0"/>
              <a:t> </a:t>
            </a:r>
            <a:r>
              <a:rPr lang="de-CH" sz="2000" dirty="0" err="1"/>
              <a:t>shear</a:t>
            </a:r>
            <a:r>
              <a:rPr lang="de-CH" sz="2000" dirty="0"/>
              <a:t> </a:t>
            </a:r>
            <a:r>
              <a:rPr lang="de-CH" sz="2000" dirty="0" err="1"/>
              <a:t>thinning</a:t>
            </a:r>
            <a:r>
              <a:rPr lang="de-CH" sz="2000" dirty="0"/>
              <a:t>.  Behind </a:t>
            </a:r>
            <a:r>
              <a:rPr lang="de-CH" sz="2000" dirty="0" err="1"/>
              <a:t>this</a:t>
            </a:r>
            <a:r>
              <a:rPr lang="de-CH" sz="2000" dirty="0"/>
              <a:t> </a:t>
            </a:r>
            <a:r>
              <a:rPr lang="de-CH" sz="2000" dirty="0" err="1"/>
              <a:t>effect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forced</a:t>
            </a:r>
            <a:r>
              <a:rPr lang="de-CH" sz="2000" dirty="0"/>
              <a:t> </a:t>
            </a:r>
            <a:r>
              <a:rPr lang="de-CH" sz="2000" dirty="0" err="1"/>
              <a:t>disentaglement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polymer </a:t>
            </a:r>
            <a:r>
              <a:rPr lang="de-CH" sz="2000" dirty="0" err="1"/>
              <a:t>chains</a:t>
            </a:r>
            <a:r>
              <a:rPr lang="de-CH" sz="2000" dirty="0"/>
              <a:t> </a:t>
            </a:r>
            <a:r>
              <a:rPr lang="de-CH" sz="2000" err="1"/>
              <a:t>of</a:t>
            </a:r>
            <a:r>
              <a:rPr lang="de-CH" sz="2000"/>
              <a:t> the macromolecules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increasing</a:t>
            </a:r>
            <a:r>
              <a:rPr lang="de-CH" sz="2000" dirty="0"/>
              <a:t> </a:t>
            </a:r>
            <a:r>
              <a:rPr lang="de-CH" sz="2000" dirty="0" err="1"/>
              <a:t>shear</a:t>
            </a:r>
            <a:r>
              <a:rPr lang="de-CH" sz="2000" dirty="0"/>
              <a:t> rate.</a:t>
            </a:r>
          </a:p>
        </p:txBody>
      </p:sp>
      <p:sp>
        <p:nvSpPr>
          <p:cNvPr id="58982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1F8D9C-127C-413A-9D58-4AFBE0334758}" type="slidenum">
              <a:rPr lang="de-DE" altLang="en-US" smtClean="0">
                <a:cs typeface="Arial" charset="0"/>
              </a:rPr>
              <a:pPr/>
              <a:t>9</a:t>
            </a:fld>
            <a:endParaRPr lang="de-DE" alt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6"/>
          <p:cNvSpPr txBox="1">
            <a:spLocks noChangeArrowheads="1"/>
          </p:cNvSpPr>
          <p:nvPr/>
        </p:nvSpPr>
        <p:spPr bwMode="auto">
          <a:xfrm>
            <a:off x="2111375" y="549275"/>
            <a:ext cx="5251450" cy="1968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3814" tIns="0" rIns="83814" bIns="0" anchor="ctr">
            <a:spAutoFit/>
          </a:bodyPr>
          <a:lstStyle>
            <a:lvl1pPr algn="l" defTabSz="838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19100" algn="l" defTabSz="838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38200" algn="l" defTabSz="838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57300" algn="l" defTabSz="838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76400" algn="l" defTabSz="838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133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908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480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5052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GB" altLang="en-US" sz="3200" b="1">
                <a:cs typeface="+mn-cs"/>
              </a:rPr>
              <a:t>EMS-GRIVORY eLearning 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GB" altLang="en-US" sz="3200" b="1">
                <a:cs typeface="+mn-cs"/>
              </a:rPr>
              <a:t>Basics of Rheology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GB" altLang="en-US" sz="3200" b="1">
                <a:cs typeface="+mn-cs"/>
              </a:rPr>
              <a:t>Module 1</a:t>
            </a:r>
            <a:endParaRPr lang="de-DE" altLang="en-US" sz="3200" b="1"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40600" y="192088"/>
            <a:ext cx="2352675" cy="59340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2575" y="192088"/>
            <a:ext cx="6905625" cy="593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685800"/>
            <a:ext cx="9906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GB">
              <a:cs typeface="+mn-cs"/>
            </a:endParaRP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1289050" y="4359275"/>
            <a:ext cx="7924800" cy="280988"/>
          </a:xfrm>
          <a:prstGeom prst="rect">
            <a:avLst/>
          </a:prstGeom>
          <a:noFill/>
          <a:ln>
            <a:noFill/>
          </a:ln>
          <a:effectLst/>
        </p:spPr>
        <p:txBody>
          <a:bodyPr lIns="83814" tIns="41907" rIns="83814" bIns="41907">
            <a:spAutoFit/>
          </a:bodyPr>
          <a:lstStyle>
            <a:lvl1pPr algn="l" defTabSz="838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19100" algn="l" defTabSz="838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38200" algn="l" defTabSz="838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57300" algn="l" defTabSz="838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76400" algn="l" defTabSz="838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133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908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480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5052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endParaRPr lang="en-US" altLang="en-US" sz="1300">
              <a:cs typeface="+mn-cs"/>
            </a:endParaRPr>
          </a:p>
        </p:txBody>
      </p:sp>
      <p:pic>
        <p:nvPicPr>
          <p:cNvPr id="1028" name="Picture 21" descr="EMS_GRIVORY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420100" y="5965825"/>
            <a:ext cx="1203325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6" name="Rectangle 32"/>
          <p:cNvSpPr>
            <a:spLocks noChangeArrowheads="1"/>
          </p:cNvSpPr>
          <p:nvPr/>
        </p:nvSpPr>
        <p:spPr bwMode="auto">
          <a:xfrm>
            <a:off x="8867775" y="130175"/>
            <a:ext cx="409575" cy="66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tIns="0" bIns="0" anchor="ctr">
            <a:spAutoFit/>
          </a:bodyPr>
          <a:lstStyle/>
          <a:p>
            <a:pPr algn="ctr" eaLnBrk="0" hangingPunct="0">
              <a:defRPr/>
            </a:pPr>
            <a:endParaRPr lang="en-GB">
              <a:cs typeface="+mn-cs"/>
            </a:endParaRPr>
          </a:p>
        </p:txBody>
      </p:sp>
      <p:sp>
        <p:nvSpPr>
          <p:cNvPr id="1058" name="Text Box 34"/>
          <p:cNvSpPr txBox="1">
            <a:spLocks noChangeArrowheads="1"/>
          </p:cNvSpPr>
          <p:nvPr/>
        </p:nvSpPr>
        <p:spPr bwMode="auto">
          <a:xfrm>
            <a:off x="354013" y="6446838"/>
            <a:ext cx="3878262" cy="223837"/>
          </a:xfrm>
          <a:prstGeom prst="rect">
            <a:avLst/>
          </a:prstGeom>
          <a:noFill/>
          <a:ln>
            <a:noFill/>
          </a:ln>
          <a:effectLst/>
        </p:spPr>
        <p:txBody>
          <a:bodyPr lIns="83814" tIns="41907" rIns="83814" bIns="41907">
            <a:spAutoFit/>
          </a:bodyPr>
          <a:lstStyle>
            <a:lvl1pPr algn="l" defTabSz="838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19100" algn="l" defTabSz="838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38200" algn="l" defTabSz="838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57300" algn="l" defTabSz="838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76400" algn="l" defTabSz="838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133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908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480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5052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de-DE" altLang="en-US" sz="900">
                <a:cs typeface="+mn-cs"/>
              </a:rPr>
              <a:t>EMS-Grivory eLearning Basics_of_Rheology Module_1.pptx / Dec 2016</a:t>
            </a:r>
          </a:p>
        </p:txBody>
      </p:sp>
      <p:sp>
        <p:nvSpPr>
          <p:cNvPr id="1031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814" tIns="0" rIns="83814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Klicken Sie, um das Titelformat zu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hdr="0" ftr="0" dt="0"/>
  <p:txStyles>
    <p:titleStyle>
      <a:lvl1pPr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2pPr>
      <a:lvl3pPr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3pPr>
      <a:lvl4pPr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4pPr>
      <a:lvl5pPr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5pPr>
      <a:lvl6pPr marL="457200"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6pPr>
      <a:lvl7pPr marL="914400"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7pPr>
      <a:lvl8pPr marL="1371600"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8pPr>
      <a:lvl9pPr marL="1828800" algn="ctr" defTabSz="838200" rtl="0" eaLnBrk="0" fontAlgn="base" hangingPunct="0">
        <a:spcBef>
          <a:spcPct val="50000"/>
        </a:spcBef>
        <a:spcAft>
          <a:spcPct val="0"/>
        </a:spcAft>
        <a:defRPr sz="2900">
          <a:solidFill>
            <a:schemeClr val="tx2"/>
          </a:solidFill>
          <a:latin typeface="Arial" charset="0"/>
        </a:defRPr>
      </a:lvl9pPr>
    </p:titleStyle>
    <p:bodyStyle>
      <a:lvl1pPr marL="314325" indent="-314325" algn="l" defTabSz="838200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261938" algn="l" defTabSz="83820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047750" indent="-209550" algn="l" defTabSz="838200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466850" indent="-209550" algn="l" defTabSz="838200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85950" indent="-209550" algn="l" defTabSz="838200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343150" indent="-209550" algn="l" defTabSz="838200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800350" indent="-209550" algn="l" defTabSz="838200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257550" indent="-209550" algn="l" defTabSz="838200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714750" indent="-209550" algn="l" defTabSz="838200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wmf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504" name="Group 1030"/>
          <p:cNvGrpSpPr>
            <a:grpSpLocks/>
          </p:cNvGrpSpPr>
          <p:nvPr/>
        </p:nvGrpSpPr>
        <p:grpSpPr bwMode="auto">
          <a:xfrm>
            <a:off x="2830513" y="2581275"/>
            <a:ext cx="3844925" cy="1784350"/>
            <a:chOff x="3072" y="864"/>
            <a:chExt cx="2608" cy="1249"/>
          </a:xfrm>
        </p:grpSpPr>
        <p:graphicFrame>
          <p:nvGraphicFramePr>
            <p:cNvPr id="572503" name="Object 1111"/>
            <p:cNvGraphicFramePr>
              <a:graphicFrameLocks noChangeAspect="1"/>
            </p:cNvGraphicFramePr>
            <p:nvPr/>
          </p:nvGraphicFramePr>
          <p:xfrm>
            <a:off x="3072" y="864"/>
            <a:ext cx="2608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3" imgW="10717121" imgH="5133333" progId="">
                    <p:embed/>
                  </p:oleObj>
                </mc:Choice>
                <mc:Fallback>
                  <p:oleObj name="Photo Editor Photo" r:id="rId3" imgW="10717121" imgH="5133333" progId="">
                    <p:embed/>
                    <p:pic>
                      <p:nvPicPr>
                        <p:cNvPr id="0" name="Picture 1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864"/>
                          <a:ext cx="2608" cy="1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2513" name="Freeform 1032"/>
            <p:cNvSpPr>
              <a:spLocks/>
            </p:cNvSpPr>
            <p:nvPr/>
          </p:nvSpPr>
          <p:spPr bwMode="auto">
            <a:xfrm>
              <a:off x="4158" y="1642"/>
              <a:ext cx="1442" cy="284"/>
            </a:xfrm>
            <a:custGeom>
              <a:avLst/>
              <a:gdLst>
                <a:gd name="T0" fmla="*/ 12 w 1442"/>
                <a:gd name="T1" fmla="*/ 216 h 284"/>
                <a:gd name="T2" fmla="*/ 1442 w 1442"/>
                <a:gd name="T3" fmla="*/ 0 h 284"/>
                <a:gd name="T4" fmla="*/ 1432 w 1442"/>
                <a:gd name="T5" fmla="*/ 66 h 284"/>
                <a:gd name="T6" fmla="*/ 0 w 1442"/>
                <a:gd name="T7" fmla="*/ 284 h 284"/>
                <a:gd name="T8" fmla="*/ 12 w 1442"/>
                <a:gd name="T9" fmla="*/ 216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2"/>
                <a:gd name="T16" fmla="*/ 0 h 284"/>
                <a:gd name="T17" fmla="*/ 1442 w 1442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2" h="284">
                  <a:moveTo>
                    <a:pt x="12" y="216"/>
                  </a:moveTo>
                  <a:lnTo>
                    <a:pt x="1442" y="0"/>
                  </a:lnTo>
                  <a:lnTo>
                    <a:pt x="1432" y="66"/>
                  </a:lnTo>
                  <a:lnTo>
                    <a:pt x="0" y="284"/>
                  </a:lnTo>
                  <a:lnTo>
                    <a:pt x="12" y="216"/>
                  </a:lnTo>
                  <a:close/>
                </a:path>
              </a:pathLst>
            </a:custGeom>
            <a:solidFill>
              <a:srgbClr val="C0C0C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  <p:pic>
        <p:nvPicPr>
          <p:cNvPr id="572505" name="Picture 1028" descr="EMS_GRIVOR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3148013"/>
            <a:ext cx="120332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2506" name="Rectangle 1029"/>
          <p:cNvSpPr>
            <a:spLocks noChangeArrowheads="1"/>
          </p:cNvSpPr>
          <p:nvPr/>
        </p:nvSpPr>
        <p:spPr bwMode="auto">
          <a:xfrm>
            <a:off x="1255713" y="4708525"/>
            <a:ext cx="7483475" cy="84137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72507" name="Text Box 1033"/>
          <p:cNvSpPr txBox="1">
            <a:spLocks noChangeArrowheads="1"/>
          </p:cNvSpPr>
          <p:nvPr/>
        </p:nvSpPr>
        <p:spPr bwMode="auto">
          <a:xfrm>
            <a:off x="3214688" y="5715000"/>
            <a:ext cx="20764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Melt speed</a:t>
            </a:r>
          </a:p>
        </p:txBody>
      </p:sp>
      <p:sp>
        <p:nvSpPr>
          <p:cNvPr id="572508" name="Text Box 1034"/>
          <p:cNvSpPr txBox="1">
            <a:spLocks noChangeArrowheads="1"/>
          </p:cNvSpPr>
          <p:nvPr/>
        </p:nvSpPr>
        <p:spPr bwMode="auto">
          <a:xfrm>
            <a:off x="5357813" y="5721350"/>
            <a:ext cx="2076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Shear rate</a:t>
            </a:r>
          </a:p>
        </p:txBody>
      </p:sp>
      <p:sp>
        <p:nvSpPr>
          <p:cNvPr id="572509" name="Text Box 1035"/>
          <p:cNvSpPr txBox="1">
            <a:spLocks noChangeArrowheads="1"/>
          </p:cNvSpPr>
          <p:nvPr/>
        </p:nvSpPr>
        <p:spPr bwMode="auto">
          <a:xfrm>
            <a:off x="7332663" y="5707063"/>
            <a:ext cx="20748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Fibre orientation</a:t>
            </a:r>
          </a:p>
        </p:txBody>
      </p:sp>
      <p:pic>
        <p:nvPicPr>
          <p:cNvPr id="572510" name="Picture 103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3325" y="4581128"/>
            <a:ext cx="7570788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2511" name="Text Box 1037"/>
          <p:cNvSpPr txBox="1">
            <a:spLocks noChangeArrowheads="1"/>
          </p:cNvSpPr>
          <p:nvPr/>
        </p:nvSpPr>
        <p:spPr bwMode="auto">
          <a:xfrm>
            <a:off x="849313" y="5737225"/>
            <a:ext cx="2074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Melt</a:t>
            </a:r>
          </a:p>
        </p:txBody>
      </p:sp>
      <p:sp>
        <p:nvSpPr>
          <p:cNvPr id="572512" name="Text Box 1038"/>
          <p:cNvSpPr txBox="1">
            <a:spLocks noChangeArrowheads="1"/>
          </p:cNvSpPr>
          <p:nvPr/>
        </p:nvSpPr>
        <p:spPr bwMode="auto">
          <a:xfrm>
            <a:off x="7086600" y="2386013"/>
            <a:ext cx="1981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1800" b="1"/>
              <a:t>Rüdiger Deering </a:t>
            </a:r>
            <a:r>
              <a:rPr lang="en-GB" altLang="en-US" sz="1600" i="1"/>
              <a:t>CAE-Service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053" name="Group 45"/>
          <p:cNvGrpSpPr>
            <a:grpSpLocks/>
          </p:cNvGrpSpPr>
          <p:nvPr/>
        </p:nvGrpSpPr>
        <p:grpSpPr bwMode="auto">
          <a:xfrm>
            <a:off x="1087438" y="3429000"/>
            <a:ext cx="1350962" cy="1981200"/>
            <a:chOff x="685" y="2160"/>
            <a:chExt cx="851" cy="1248"/>
          </a:xfrm>
        </p:grpSpPr>
        <p:sp>
          <p:nvSpPr>
            <p:cNvPr id="590865" name="Rectangle 36"/>
            <p:cNvSpPr>
              <a:spLocks noChangeArrowheads="1"/>
            </p:cNvSpPr>
            <p:nvPr/>
          </p:nvSpPr>
          <p:spPr bwMode="auto">
            <a:xfrm>
              <a:off x="685" y="2496"/>
              <a:ext cx="851" cy="19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90866" name="Rectangle 34"/>
            <p:cNvSpPr>
              <a:spLocks noChangeArrowheads="1"/>
            </p:cNvSpPr>
            <p:nvPr/>
          </p:nvSpPr>
          <p:spPr bwMode="auto">
            <a:xfrm>
              <a:off x="1296" y="2494"/>
              <a:ext cx="240" cy="91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90867" name="Line 39"/>
            <p:cNvSpPr>
              <a:spLocks noChangeShapeType="1"/>
            </p:cNvSpPr>
            <p:nvPr/>
          </p:nvSpPr>
          <p:spPr bwMode="auto">
            <a:xfrm>
              <a:off x="864" y="2448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90868" name="Line 43"/>
            <p:cNvSpPr>
              <a:spLocks noChangeShapeType="1"/>
            </p:cNvSpPr>
            <p:nvPr/>
          </p:nvSpPr>
          <p:spPr bwMode="auto">
            <a:xfrm>
              <a:off x="858" y="2160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90869" name="Line 44"/>
            <p:cNvSpPr>
              <a:spLocks noChangeShapeType="1"/>
            </p:cNvSpPr>
            <p:nvPr/>
          </p:nvSpPr>
          <p:spPr bwMode="auto">
            <a:xfrm>
              <a:off x="858" y="267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55054" name="Group 46"/>
          <p:cNvGrpSpPr>
            <a:grpSpLocks/>
          </p:cNvGrpSpPr>
          <p:nvPr/>
        </p:nvGrpSpPr>
        <p:grpSpPr bwMode="auto">
          <a:xfrm>
            <a:off x="1085850" y="2524125"/>
            <a:ext cx="2867025" cy="2886075"/>
            <a:chOff x="684" y="1590"/>
            <a:chExt cx="1806" cy="1818"/>
          </a:xfrm>
        </p:grpSpPr>
        <p:sp>
          <p:nvSpPr>
            <p:cNvPr id="590860" name="Rectangle 35"/>
            <p:cNvSpPr>
              <a:spLocks noChangeArrowheads="1"/>
            </p:cNvSpPr>
            <p:nvPr/>
          </p:nvSpPr>
          <p:spPr bwMode="auto">
            <a:xfrm>
              <a:off x="2250" y="1937"/>
              <a:ext cx="240" cy="14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90861" name="Rectangle 37"/>
            <p:cNvSpPr>
              <a:spLocks noChangeArrowheads="1"/>
            </p:cNvSpPr>
            <p:nvPr/>
          </p:nvSpPr>
          <p:spPr bwMode="auto">
            <a:xfrm>
              <a:off x="684" y="1938"/>
              <a:ext cx="1571" cy="8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90862" name="Line 40"/>
            <p:cNvSpPr>
              <a:spLocks noChangeShapeType="1"/>
            </p:cNvSpPr>
            <p:nvPr/>
          </p:nvSpPr>
          <p:spPr bwMode="auto">
            <a:xfrm>
              <a:off x="1248" y="182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90863" name="Line 41"/>
            <p:cNvSpPr>
              <a:spLocks noChangeShapeType="1"/>
            </p:cNvSpPr>
            <p:nvPr/>
          </p:nvSpPr>
          <p:spPr bwMode="auto">
            <a:xfrm>
              <a:off x="1242" y="1590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90864" name="Line 42"/>
            <p:cNvSpPr>
              <a:spLocks noChangeShapeType="1"/>
            </p:cNvSpPr>
            <p:nvPr/>
          </p:nvSpPr>
          <p:spPr bwMode="auto">
            <a:xfrm>
              <a:off x="1242" y="20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590851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2</a:t>
            </a:r>
            <a:r>
              <a:rPr lang="en-GB" altLang="en-US" sz="2900"/>
              <a:t>)</a:t>
            </a:r>
          </a:p>
        </p:txBody>
      </p:sp>
      <p:sp>
        <p:nvSpPr>
          <p:cNvPr id="590852" name="Text Box 3"/>
          <p:cNvSpPr txBox="1">
            <a:spLocks noChangeArrowheads="1"/>
          </p:cNvSpPr>
          <p:nvPr/>
        </p:nvSpPr>
        <p:spPr bwMode="auto">
          <a:xfrm>
            <a:off x="457200" y="990600"/>
            <a:ext cx="45720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viscosity and pressure drop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90853" name="Line 15"/>
          <p:cNvSpPr>
            <a:spLocks noChangeShapeType="1"/>
          </p:cNvSpPr>
          <p:nvPr/>
        </p:nvSpPr>
        <p:spPr bwMode="auto">
          <a:xfrm flipV="1">
            <a:off x="1066800" y="1676400"/>
            <a:ext cx="0" cy="3733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0854" name="Line 16"/>
          <p:cNvSpPr>
            <a:spLocks noChangeShapeType="1"/>
          </p:cNvSpPr>
          <p:nvPr/>
        </p:nvSpPr>
        <p:spPr bwMode="auto">
          <a:xfrm>
            <a:off x="1066800" y="5410200"/>
            <a:ext cx="426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55034" name="Text Box 26"/>
          <p:cNvSpPr txBox="1">
            <a:spLocks noChangeArrowheads="1"/>
          </p:cNvSpPr>
          <p:nvPr/>
        </p:nvSpPr>
        <p:spPr bwMode="auto">
          <a:xfrm>
            <a:off x="6248400" y="1982788"/>
            <a:ext cx="2590800" cy="22844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 i="1">
                <a:solidFill>
                  <a:schemeClr val="tx1"/>
                </a:solidFill>
              </a:rPr>
              <a:t>pressure drop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with increasing flow rate decreasing pressure rise at given viscosity</a:t>
            </a:r>
          </a:p>
        </p:txBody>
      </p:sp>
      <p:sp>
        <p:nvSpPr>
          <p:cNvPr id="590856" name="Text Box 28"/>
          <p:cNvSpPr txBox="1">
            <a:spLocks noChangeArrowheads="1"/>
          </p:cNvSpPr>
          <p:nvPr/>
        </p:nvSpPr>
        <p:spPr bwMode="auto">
          <a:xfrm rot="24346">
            <a:off x="4038600" y="3200400"/>
            <a:ext cx="1676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>
                <a:solidFill>
                  <a:srgbClr val="0000CC"/>
                </a:solidFill>
              </a:rPr>
              <a:t>viscosity</a:t>
            </a:r>
            <a:endParaRPr lang="en-GB" altLang="en-US" sz="2400" b="1">
              <a:solidFill>
                <a:srgbClr val="0000CC"/>
              </a:solidFill>
            </a:endParaRPr>
          </a:p>
        </p:txBody>
      </p:sp>
      <p:sp>
        <p:nvSpPr>
          <p:cNvPr id="590857" name="Text Box 31"/>
          <p:cNvSpPr txBox="1">
            <a:spLocks noChangeArrowheads="1"/>
          </p:cNvSpPr>
          <p:nvPr/>
        </p:nvSpPr>
        <p:spPr bwMode="auto">
          <a:xfrm rot="-5400000">
            <a:off x="-165100" y="2908300"/>
            <a:ext cx="1762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pressure</a:t>
            </a:r>
            <a:endParaRPr lang="en-GB" altLang="en-US" sz="2400"/>
          </a:p>
        </p:txBody>
      </p:sp>
      <p:sp>
        <p:nvSpPr>
          <p:cNvPr id="590858" name="Text Box 32"/>
          <p:cNvSpPr txBox="1">
            <a:spLocks noChangeArrowheads="1"/>
          </p:cNvSpPr>
          <p:nvPr/>
        </p:nvSpPr>
        <p:spPr bwMode="auto">
          <a:xfrm>
            <a:off x="3014663" y="5486400"/>
            <a:ext cx="17097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flow rate</a:t>
            </a:r>
            <a:endParaRPr lang="en-GB" altLang="en-US" sz="2400"/>
          </a:p>
        </p:txBody>
      </p:sp>
      <p:sp>
        <p:nvSpPr>
          <p:cNvPr id="590859" name="Freeform 18"/>
          <p:cNvSpPr>
            <a:spLocks/>
          </p:cNvSpPr>
          <p:nvPr/>
        </p:nvSpPr>
        <p:spPr bwMode="auto">
          <a:xfrm>
            <a:off x="1066800" y="2808288"/>
            <a:ext cx="3890963" cy="2601912"/>
          </a:xfrm>
          <a:custGeom>
            <a:avLst/>
            <a:gdLst>
              <a:gd name="T0" fmla="*/ 0 w 1056"/>
              <a:gd name="T1" fmla="*/ 2147483647 h 720"/>
              <a:gd name="T2" fmla="*/ 2147483647 w 1056"/>
              <a:gd name="T3" fmla="*/ 2147483647 h 720"/>
              <a:gd name="T4" fmla="*/ 2147483647 w 1056"/>
              <a:gd name="T5" fmla="*/ 2147483647 h 720"/>
              <a:gd name="T6" fmla="*/ 2147483647 w 1056"/>
              <a:gd name="T7" fmla="*/ 0 h 720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720"/>
              <a:gd name="T14" fmla="*/ 1056 w 1056"/>
              <a:gd name="T15" fmla="*/ 720 h 7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720">
                <a:moveTo>
                  <a:pt x="0" y="720"/>
                </a:moveTo>
                <a:cubicBezTo>
                  <a:pt x="68" y="624"/>
                  <a:pt x="136" y="528"/>
                  <a:pt x="240" y="432"/>
                </a:cubicBezTo>
                <a:cubicBezTo>
                  <a:pt x="344" y="336"/>
                  <a:pt x="488" y="216"/>
                  <a:pt x="624" y="144"/>
                </a:cubicBezTo>
                <a:cubicBezTo>
                  <a:pt x="760" y="72"/>
                  <a:pt x="984" y="24"/>
                  <a:pt x="1056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3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7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3</a:t>
            </a:r>
            <a:r>
              <a:rPr lang="en-GB" altLang="en-US" sz="2900"/>
              <a:t>)</a:t>
            </a:r>
          </a:p>
        </p:txBody>
      </p:sp>
      <p:sp>
        <p:nvSpPr>
          <p:cNvPr id="592898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41148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viscosity and temperature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92899" name="Text Box 6"/>
          <p:cNvSpPr txBox="1">
            <a:spLocks noChangeArrowheads="1"/>
          </p:cNvSpPr>
          <p:nvPr/>
        </p:nvSpPr>
        <p:spPr bwMode="auto">
          <a:xfrm rot="-5400000">
            <a:off x="182563" y="3017837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viscosity</a:t>
            </a:r>
            <a:endParaRPr lang="en-GB" altLang="en-US" sz="2400"/>
          </a:p>
        </p:txBody>
      </p:sp>
      <p:sp>
        <p:nvSpPr>
          <p:cNvPr id="592900" name="Text Box 9"/>
          <p:cNvSpPr txBox="1">
            <a:spLocks noChangeArrowheads="1"/>
          </p:cNvSpPr>
          <p:nvPr/>
        </p:nvSpPr>
        <p:spPr bwMode="auto">
          <a:xfrm>
            <a:off x="2819400" y="5638800"/>
            <a:ext cx="198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shear rate</a:t>
            </a:r>
            <a:endParaRPr lang="en-GB" altLang="en-US" sz="2400"/>
          </a:p>
        </p:txBody>
      </p:sp>
      <p:sp>
        <p:nvSpPr>
          <p:cNvPr id="592901" name="Line 4"/>
          <p:cNvSpPr>
            <a:spLocks noChangeShapeType="1"/>
          </p:cNvSpPr>
          <p:nvPr/>
        </p:nvSpPr>
        <p:spPr bwMode="auto">
          <a:xfrm flipV="1">
            <a:off x="12192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2902" name="Line 5"/>
          <p:cNvSpPr>
            <a:spLocks noChangeShapeType="1"/>
          </p:cNvSpPr>
          <p:nvPr/>
        </p:nvSpPr>
        <p:spPr bwMode="auto">
          <a:xfrm>
            <a:off x="12192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2903" name="Freeform 32"/>
          <p:cNvSpPr>
            <a:spLocks/>
          </p:cNvSpPr>
          <p:nvPr/>
        </p:nvSpPr>
        <p:spPr bwMode="auto">
          <a:xfrm>
            <a:off x="1219200" y="2667000"/>
            <a:ext cx="4019550" cy="1657350"/>
          </a:xfrm>
          <a:custGeom>
            <a:avLst/>
            <a:gdLst>
              <a:gd name="T0" fmla="*/ 0 w 2532"/>
              <a:gd name="T1" fmla="*/ 0 h 1044"/>
              <a:gd name="T2" fmla="*/ 2147483647 w 2532"/>
              <a:gd name="T3" fmla="*/ 2147483647 h 1044"/>
              <a:gd name="T4" fmla="*/ 2147483647 w 2532"/>
              <a:gd name="T5" fmla="*/ 2147483647 h 1044"/>
              <a:gd name="T6" fmla="*/ 2147483647 w 2532"/>
              <a:gd name="T7" fmla="*/ 2147483647 h 1044"/>
              <a:gd name="T8" fmla="*/ 2147483647 w 2532"/>
              <a:gd name="T9" fmla="*/ 2147483647 h 1044"/>
              <a:gd name="T10" fmla="*/ 2147483647 w 2532"/>
              <a:gd name="T11" fmla="*/ 2147483647 h 1044"/>
              <a:gd name="T12" fmla="*/ 2147483647 w 2532"/>
              <a:gd name="T13" fmla="*/ 2147483647 h 1044"/>
              <a:gd name="T14" fmla="*/ 2147483647 w 2532"/>
              <a:gd name="T15" fmla="*/ 2147483647 h 1044"/>
              <a:gd name="T16" fmla="*/ 2147483647 w 2532"/>
              <a:gd name="T17" fmla="*/ 2147483647 h 1044"/>
              <a:gd name="T18" fmla="*/ 2147483647 w 2532"/>
              <a:gd name="T19" fmla="*/ 2147483647 h 10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32"/>
              <a:gd name="T31" fmla="*/ 0 h 1044"/>
              <a:gd name="T32" fmla="*/ 2532 w 2532"/>
              <a:gd name="T33" fmla="*/ 1044 h 10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32" h="1044">
                <a:moveTo>
                  <a:pt x="0" y="0"/>
                </a:moveTo>
                <a:cubicBezTo>
                  <a:pt x="126" y="3"/>
                  <a:pt x="252" y="6"/>
                  <a:pt x="349" y="8"/>
                </a:cubicBezTo>
                <a:cubicBezTo>
                  <a:pt x="446" y="10"/>
                  <a:pt x="502" y="7"/>
                  <a:pt x="580" y="13"/>
                </a:cubicBezTo>
                <a:cubicBezTo>
                  <a:pt x="658" y="19"/>
                  <a:pt x="725" y="23"/>
                  <a:pt x="816" y="42"/>
                </a:cubicBezTo>
                <a:cubicBezTo>
                  <a:pt x="907" y="61"/>
                  <a:pt x="1033" y="94"/>
                  <a:pt x="1127" y="129"/>
                </a:cubicBezTo>
                <a:cubicBezTo>
                  <a:pt x="1221" y="164"/>
                  <a:pt x="1313" y="218"/>
                  <a:pt x="1380" y="255"/>
                </a:cubicBezTo>
                <a:cubicBezTo>
                  <a:pt x="1447" y="292"/>
                  <a:pt x="1414" y="269"/>
                  <a:pt x="1530" y="348"/>
                </a:cubicBezTo>
                <a:cubicBezTo>
                  <a:pt x="1646" y="427"/>
                  <a:pt x="1924" y="622"/>
                  <a:pt x="2077" y="728"/>
                </a:cubicBezTo>
                <a:cubicBezTo>
                  <a:pt x="2230" y="834"/>
                  <a:pt x="2370" y="934"/>
                  <a:pt x="2446" y="987"/>
                </a:cubicBezTo>
                <a:cubicBezTo>
                  <a:pt x="2522" y="1040"/>
                  <a:pt x="2527" y="1042"/>
                  <a:pt x="2532" y="104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92904" name="Rectangle 14"/>
          <p:cNvSpPr>
            <a:spLocks noChangeArrowheads="1"/>
          </p:cNvSpPr>
          <p:nvPr/>
        </p:nvSpPr>
        <p:spPr bwMode="auto">
          <a:xfrm>
            <a:off x="5357813" y="3227388"/>
            <a:ext cx="738187" cy="210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57063" name="Text Box 7"/>
          <p:cNvSpPr txBox="1">
            <a:spLocks noChangeArrowheads="1"/>
          </p:cNvSpPr>
          <p:nvPr/>
        </p:nvSpPr>
        <p:spPr bwMode="auto">
          <a:xfrm>
            <a:off x="5410200" y="2160588"/>
            <a:ext cx="3733800" cy="11160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temperature increase will promote fluidity of thermoplastics</a:t>
            </a:r>
          </a:p>
        </p:txBody>
      </p:sp>
      <p:sp>
        <p:nvSpPr>
          <p:cNvPr id="592906" name="Text Box 37"/>
          <p:cNvSpPr txBox="1">
            <a:spLocks noChangeArrowheads="1"/>
          </p:cNvSpPr>
          <p:nvPr/>
        </p:nvSpPr>
        <p:spPr bwMode="auto">
          <a:xfrm>
            <a:off x="1981200" y="2133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CH" altLang="en-US" b="1">
                <a:solidFill>
                  <a:srgbClr val="0000CC"/>
                </a:solidFill>
              </a:rPr>
              <a:t>T</a:t>
            </a:r>
            <a:r>
              <a:rPr lang="de-CH" altLang="en-US" b="1" baseline="-25000">
                <a:solidFill>
                  <a:srgbClr val="0000CC"/>
                </a:solidFill>
              </a:rPr>
              <a:t>1</a:t>
            </a:r>
            <a:r>
              <a:rPr lang="de-CH" altLang="en-US" b="1">
                <a:solidFill>
                  <a:srgbClr val="0000CC"/>
                </a:solidFill>
              </a:rPr>
              <a:t> </a:t>
            </a:r>
          </a:p>
        </p:txBody>
      </p:sp>
      <p:grpSp>
        <p:nvGrpSpPr>
          <p:cNvPr id="4" name="Gruppieren 3"/>
          <p:cNvGrpSpPr>
            <a:grpSpLocks/>
          </p:cNvGrpSpPr>
          <p:nvPr/>
        </p:nvGrpSpPr>
        <p:grpSpPr bwMode="auto">
          <a:xfrm>
            <a:off x="1219200" y="2079625"/>
            <a:ext cx="4552950" cy="3330575"/>
            <a:chOff x="1219200" y="2079269"/>
            <a:chExt cx="4552950" cy="3330931"/>
          </a:xfrm>
        </p:grpSpPr>
        <p:grpSp>
          <p:nvGrpSpPr>
            <p:cNvPr id="592908" name="Gruppieren 2"/>
            <p:cNvGrpSpPr>
              <a:grpSpLocks/>
            </p:cNvGrpSpPr>
            <p:nvPr/>
          </p:nvGrpSpPr>
          <p:grpSpPr bwMode="auto">
            <a:xfrm>
              <a:off x="1219200" y="3124200"/>
              <a:ext cx="4552950" cy="2286000"/>
              <a:chOff x="1219200" y="3124200"/>
              <a:chExt cx="4552950" cy="2286000"/>
            </a:xfrm>
          </p:grpSpPr>
          <p:grpSp>
            <p:nvGrpSpPr>
              <p:cNvPr id="592911" name="Gruppieren 1"/>
              <p:cNvGrpSpPr>
                <a:grpSpLocks/>
              </p:cNvGrpSpPr>
              <p:nvPr/>
            </p:nvGrpSpPr>
            <p:grpSpPr bwMode="auto">
              <a:xfrm>
                <a:off x="1219200" y="3124200"/>
                <a:ext cx="4552950" cy="2028825"/>
                <a:chOff x="1219200" y="3124200"/>
                <a:chExt cx="4552950" cy="2028825"/>
              </a:xfrm>
            </p:grpSpPr>
            <p:grpSp>
              <p:nvGrpSpPr>
                <p:cNvPr id="592913" name="Group 36"/>
                <p:cNvGrpSpPr>
                  <a:grpSpLocks/>
                </p:cNvGrpSpPr>
                <p:nvPr/>
              </p:nvGrpSpPr>
              <p:grpSpPr bwMode="auto">
                <a:xfrm>
                  <a:off x="1219200" y="3490913"/>
                  <a:ext cx="4552950" cy="1662112"/>
                  <a:chOff x="768" y="2199"/>
                  <a:chExt cx="2868" cy="1047"/>
                </a:xfrm>
              </p:grpSpPr>
              <p:sp>
                <p:nvSpPr>
                  <p:cNvPr id="592915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68" y="2199"/>
                    <a:ext cx="387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FF"/>
                    </a:solidFill>
                    <a:prstDash val="lgDash"/>
                    <a:round/>
                    <a:headEnd/>
                    <a:tailEnd/>
                  </a:ln>
                </p:spPr>
                <p:txBody>
                  <a:bodyPr tIns="0" bIns="0" anchor="ctr">
                    <a:spAutoFit/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592916" name="Freeform 33"/>
                  <p:cNvSpPr>
                    <a:spLocks/>
                  </p:cNvSpPr>
                  <p:nvPr/>
                </p:nvSpPr>
                <p:spPr bwMode="auto">
                  <a:xfrm>
                    <a:off x="1104" y="2202"/>
                    <a:ext cx="2532" cy="1044"/>
                  </a:xfrm>
                  <a:custGeom>
                    <a:avLst/>
                    <a:gdLst>
                      <a:gd name="T0" fmla="*/ 0 w 2532"/>
                      <a:gd name="T1" fmla="*/ 0 h 1044"/>
                      <a:gd name="T2" fmla="*/ 349 w 2532"/>
                      <a:gd name="T3" fmla="*/ 8 h 1044"/>
                      <a:gd name="T4" fmla="*/ 580 w 2532"/>
                      <a:gd name="T5" fmla="*/ 13 h 1044"/>
                      <a:gd name="T6" fmla="*/ 816 w 2532"/>
                      <a:gd name="T7" fmla="*/ 42 h 1044"/>
                      <a:gd name="T8" fmla="*/ 1127 w 2532"/>
                      <a:gd name="T9" fmla="*/ 129 h 1044"/>
                      <a:gd name="T10" fmla="*/ 1380 w 2532"/>
                      <a:gd name="T11" fmla="*/ 255 h 1044"/>
                      <a:gd name="T12" fmla="*/ 1530 w 2532"/>
                      <a:gd name="T13" fmla="*/ 348 h 1044"/>
                      <a:gd name="T14" fmla="*/ 2077 w 2532"/>
                      <a:gd name="T15" fmla="*/ 728 h 1044"/>
                      <a:gd name="T16" fmla="*/ 2446 w 2532"/>
                      <a:gd name="T17" fmla="*/ 987 h 1044"/>
                      <a:gd name="T18" fmla="*/ 2532 w 2532"/>
                      <a:gd name="T19" fmla="*/ 1044 h 104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532"/>
                      <a:gd name="T31" fmla="*/ 0 h 1044"/>
                      <a:gd name="T32" fmla="*/ 2532 w 2532"/>
                      <a:gd name="T33" fmla="*/ 1044 h 104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532" h="1044">
                        <a:moveTo>
                          <a:pt x="0" y="0"/>
                        </a:moveTo>
                        <a:cubicBezTo>
                          <a:pt x="126" y="3"/>
                          <a:pt x="252" y="6"/>
                          <a:pt x="349" y="8"/>
                        </a:cubicBezTo>
                        <a:cubicBezTo>
                          <a:pt x="446" y="10"/>
                          <a:pt x="502" y="7"/>
                          <a:pt x="580" y="13"/>
                        </a:cubicBezTo>
                        <a:cubicBezTo>
                          <a:pt x="658" y="19"/>
                          <a:pt x="725" y="23"/>
                          <a:pt x="816" y="42"/>
                        </a:cubicBezTo>
                        <a:cubicBezTo>
                          <a:pt x="907" y="61"/>
                          <a:pt x="1033" y="94"/>
                          <a:pt x="1127" y="129"/>
                        </a:cubicBezTo>
                        <a:cubicBezTo>
                          <a:pt x="1221" y="164"/>
                          <a:pt x="1313" y="218"/>
                          <a:pt x="1380" y="255"/>
                        </a:cubicBezTo>
                        <a:cubicBezTo>
                          <a:pt x="1447" y="292"/>
                          <a:pt x="1414" y="269"/>
                          <a:pt x="1530" y="348"/>
                        </a:cubicBezTo>
                        <a:cubicBezTo>
                          <a:pt x="1646" y="427"/>
                          <a:pt x="1924" y="622"/>
                          <a:pt x="2077" y="728"/>
                        </a:cubicBezTo>
                        <a:cubicBezTo>
                          <a:pt x="2230" y="834"/>
                          <a:pt x="2370" y="934"/>
                          <a:pt x="2446" y="987"/>
                        </a:cubicBezTo>
                        <a:cubicBezTo>
                          <a:pt x="2522" y="1040"/>
                          <a:pt x="2527" y="1042"/>
                          <a:pt x="2532" y="1044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FF"/>
                    </a:solidFill>
                    <a:prstDash val="lgDash"/>
                    <a:round/>
                    <a:headEnd type="none" w="med" len="med"/>
                    <a:tailEnd type="none" w="med" len="med"/>
                  </a:ln>
                </p:spPr>
                <p:txBody>
                  <a:bodyPr tIns="0" bIns="0" anchor="ctr">
                    <a:spAutoFit/>
                  </a:bodyPr>
                  <a:lstStyle/>
                  <a:p>
                    <a:endParaRPr lang="de-DE"/>
                  </a:p>
                </p:txBody>
              </p:sp>
            </p:grpSp>
            <p:sp>
              <p:nvSpPr>
                <p:cNvPr id="592914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905000" y="3124200"/>
                  <a:ext cx="5334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tIns="0" bIns="0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de-CH" altLang="en-US" b="1">
                      <a:solidFill>
                        <a:srgbClr val="0000CC"/>
                      </a:solidFill>
                    </a:rPr>
                    <a:t>T</a:t>
                  </a:r>
                  <a:r>
                    <a:rPr lang="de-CH" altLang="en-US" b="1" baseline="-25000">
                      <a:solidFill>
                        <a:srgbClr val="0000CC"/>
                      </a:solidFill>
                    </a:rPr>
                    <a:t>2</a:t>
                  </a:r>
                  <a:r>
                    <a:rPr lang="de-CH" altLang="en-US" b="1">
                      <a:solidFill>
                        <a:srgbClr val="0000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92912" name="Text Box 39"/>
              <p:cNvSpPr txBox="1">
                <a:spLocks noChangeArrowheads="1"/>
              </p:cNvSpPr>
              <p:nvPr/>
            </p:nvSpPr>
            <p:spPr bwMode="auto">
              <a:xfrm>
                <a:off x="3733800" y="5105400"/>
                <a:ext cx="12192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de-CH" altLang="en-US" b="1">
                    <a:solidFill>
                      <a:srgbClr val="0000CC"/>
                    </a:solidFill>
                  </a:rPr>
                  <a:t>T</a:t>
                </a:r>
                <a:r>
                  <a:rPr lang="de-CH" altLang="en-US" b="1" baseline="-25000">
                    <a:solidFill>
                      <a:srgbClr val="0000CC"/>
                    </a:solidFill>
                  </a:rPr>
                  <a:t>1 </a:t>
                </a:r>
                <a:r>
                  <a:rPr lang="de-CH" altLang="en-US" b="1">
                    <a:solidFill>
                      <a:srgbClr val="0000CC"/>
                    </a:solidFill>
                  </a:rPr>
                  <a:t> &lt; T</a:t>
                </a:r>
                <a:r>
                  <a:rPr lang="de-CH" altLang="en-US" b="1" baseline="-25000">
                    <a:solidFill>
                      <a:srgbClr val="0000CC"/>
                    </a:solidFill>
                  </a:rPr>
                  <a:t>2</a:t>
                </a:r>
                <a:r>
                  <a:rPr lang="de-CH" altLang="en-US" b="1">
                    <a:solidFill>
                      <a:srgbClr val="0000CC"/>
                    </a:solidFill>
                  </a:rPr>
                  <a:t> </a:t>
                </a:r>
              </a:p>
            </p:txBody>
          </p:sp>
        </p:grpSp>
        <p:sp>
          <p:nvSpPr>
            <p:cNvPr id="592909" name="Text Box 22"/>
            <p:cNvSpPr txBox="1">
              <a:spLocks noChangeArrowheads="1"/>
            </p:cNvSpPr>
            <p:nvPr/>
          </p:nvSpPr>
          <p:spPr bwMode="auto">
            <a:xfrm rot="-2655485">
              <a:off x="3272580" y="2079269"/>
              <a:ext cx="2077499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400" b="1"/>
                <a:t>temperature increase</a:t>
              </a:r>
              <a:endParaRPr lang="en-GB" altLang="en-US" sz="2400" b="1"/>
            </a:p>
          </p:txBody>
        </p:sp>
        <p:sp>
          <p:nvSpPr>
            <p:cNvPr id="592910" name="Line 25"/>
            <p:cNvSpPr>
              <a:spLocks noChangeShapeType="1"/>
            </p:cNvSpPr>
            <p:nvPr/>
          </p:nvSpPr>
          <p:spPr bwMode="auto">
            <a:xfrm flipV="1">
              <a:off x="2979099" y="2108448"/>
              <a:ext cx="1676400" cy="175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non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5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4</a:t>
            </a:r>
            <a:r>
              <a:rPr lang="en-GB" altLang="en-US" sz="2900"/>
              <a:t>)</a:t>
            </a:r>
          </a:p>
        </p:txBody>
      </p:sp>
      <p:sp>
        <p:nvSpPr>
          <p:cNvPr id="594946" name="Text Box 17"/>
          <p:cNvSpPr txBox="1">
            <a:spLocks noChangeArrowheads="1"/>
          </p:cNvSpPr>
          <p:nvPr/>
        </p:nvSpPr>
        <p:spPr bwMode="auto">
          <a:xfrm>
            <a:off x="914400" y="990600"/>
            <a:ext cx="71628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viscosity and fibre reinforcement proportion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94947" name="Text Box 45"/>
          <p:cNvSpPr txBox="1">
            <a:spLocks noChangeArrowheads="1"/>
          </p:cNvSpPr>
          <p:nvPr/>
        </p:nvSpPr>
        <p:spPr bwMode="auto">
          <a:xfrm rot="-5400000">
            <a:off x="182563" y="3017837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viscosity</a:t>
            </a:r>
            <a:endParaRPr lang="en-GB" altLang="en-US" sz="2400"/>
          </a:p>
        </p:txBody>
      </p:sp>
      <p:sp>
        <p:nvSpPr>
          <p:cNvPr id="594948" name="Text Box 46"/>
          <p:cNvSpPr txBox="1">
            <a:spLocks noChangeArrowheads="1"/>
          </p:cNvSpPr>
          <p:nvPr/>
        </p:nvSpPr>
        <p:spPr bwMode="auto">
          <a:xfrm>
            <a:off x="2819400" y="5638800"/>
            <a:ext cx="198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shear rate</a:t>
            </a:r>
            <a:endParaRPr lang="en-GB" altLang="en-US" sz="2400"/>
          </a:p>
        </p:txBody>
      </p:sp>
      <p:sp>
        <p:nvSpPr>
          <p:cNvPr id="594949" name="Line 47"/>
          <p:cNvSpPr>
            <a:spLocks noChangeShapeType="1"/>
          </p:cNvSpPr>
          <p:nvPr/>
        </p:nvSpPr>
        <p:spPr bwMode="auto">
          <a:xfrm flipV="1">
            <a:off x="12192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4950" name="Line 48"/>
          <p:cNvSpPr>
            <a:spLocks noChangeShapeType="1"/>
          </p:cNvSpPr>
          <p:nvPr/>
        </p:nvSpPr>
        <p:spPr bwMode="auto">
          <a:xfrm>
            <a:off x="12192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4951" name="Line 49"/>
          <p:cNvSpPr>
            <a:spLocks noChangeShapeType="1"/>
          </p:cNvSpPr>
          <p:nvPr/>
        </p:nvSpPr>
        <p:spPr bwMode="auto">
          <a:xfrm flipH="1">
            <a:off x="1219200" y="3490913"/>
            <a:ext cx="61436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94952" name="Freeform 52"/>
          <p:cNvSpPr>
            <a:spLocks/>
          </p:cNvSpPr>
          <p:nvPr/>
        </p:nvSpPr>
        <p:spPr bwMode="auto">
          <a:xfrm>
            <a:off x="1752600" y="3495675"/>
            <a:ext cx="4019550" cy="1657350"/>
          </a:xfrm>
          <a:custGeom>
            <a:avLst/>
            <a:gdLst>
              <a:gd name="T0" fmla="*/ 0 w 2532"/>
              <a:gd name="T1" fmla="*/ 0 h 1044"/>
              <a:gd name="T2" fmla="*/ 2147483647 w 2532"/>
              <a:gd name="T3" fmla="*/ 2147483647 h 1044"/>
              <a:gd name="T4" fmla="*/ 2147483647 w 2532"/>
              <a:gd name="T5" fmla="*/ 2147483647 h 1044"/>
              <a:gd name="T6" fmla="*/ 2147483647 w 2532"/>
              <a:gd name="T7" fmla="*/ 2147483647 h 1044"/>
              <a:gd name="T8" fmla="*/ 2147483647 w 2532"/>
              <a:gd name="T9" fmla="*/ 2147483647 h 1044"/>
              <a:gd name="T10" fmla="*/ 2147483647 w 2532"/>
              <a:gd name="T11" fmla="*/ 2147483647 h 1044"/>
              <a:gd name="T12" fmla="*/ 2147483647 w 2532"/>
              <a:gd name="T13" fmla="*/ 2147483647 h 1044"/>
              <a:gd name="T14" fmla="*/ 2147483647 w 2532"/>
              <a:gd name="T15" fmla="*/ 2147483647 h 1044"/>
              <a:gd name="T16" fmla="*/ 2147483647 w 2532"/>
              <a:gd name="T17" fmla="*/ 2147483647 h 1044"/>
              <a:gd name="T18" fmla="*/ 2147483647 w 2532"/>
              <a:gd name="T19" fmla="*/ 2147483647 h 10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32"/>
              <a:gd name="T31" fmla="*/ 0 h 1044"/>
              <a:gd name="T32" fmla="*/ 2532 w 2532"/>
              <a:gd name="T33" fmla="*/ 1044 h 10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32" h="1044">
                <a:moveTo>
                  <a:pt x="0" y="0"/>
                </a:moveTo>
                <a:cubicBezTo>
                  <a:pt x="126" y="3"/>
                  <a:pt x="252" y="6"/>
                  <a:pt x="349" y="8"/>
                </a:cubicBezTo>
                <a:cubicBezTo>
                  <a:pt x="446" y="10"/>
                  <a:pt x="502" y="7"/>
                  <a:pt x="580" y="13"/>
                </a:cubicBezTo>
                <a:cubicBezTo>
                  <a:pt x="658" y="19"/>
                  <a:pt x="725" y="23"/>
                  <a:pt x="816" y="42"/>
                </a:cubicBezTo>
                <a:cubicBezTo>
                  <a:pt x="907" y="61"/>
                  <a:pt x="1033" y="94"/>
                  <a:pt x="1127" y="129"/>
                </a:cubicBezTo>
                <a:cubicBezTo>
                  <a:pt x="1221" y="164"/>
                  <a:pt x="1313" y="218"/>
                  <a:pt x="1380" y="255"/>
                </a:cubicBezTo>
                <a:cubicBezTo>
                  <a:pt x="1447" y="292"/>
                  <a:pt x="1414" y="269"/>
                  <a:pt x="1530" y="348"/>
                </a:cubicBezTo>
                <a:cubicBezTo>
                  <a:pt x="1646" y="427"/>
                  <a:pt x="1924" y="622"/>
                  <a:pt x="2077" y="728"/>
                </a:cubicBezTo>
                <a:cubicBezTo>
                  <a:pt x="2230" y="834"/>
                  <a:pt x="2370" y="934"/>
                  <a:pt x="2446" y="987"/>
                </a:cubicBezTo>
                <a:cubicBezTo>
                  <a:pt x="2522" y="1040"/>
                  <a:pt x="2527" y="1042"/>
                  <a:pt x="2532" y="104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94953" name="Rectangle 53"/>
          <p:cNvSpPr>
            <a:spLocks noChangeArrowheads="1"/>
          </p:cNvSpPr>
          <p:nvPr/>
        </p:nvSpPr>
        <p:spPr bwMode="auto">
          <a:xfrm>
            <a:off x="5357813" y="3227388"/>
            <a:ext cx="738187" cy="210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1066800" y="2667000"/>
            <a:ext cx="4171950" cy="2286000"/>
            <a:chOff x="1066800" y="2667000"/>
            <a:chExt cx="4171950" cy="2286000"/>
          </a:xfrm>
        </p:grpSpPr>
        <p:sp>
          <p:nvSpPr>
            <p:cNvPr id="594956" name="Freeform 51"/>
            <p:cNvSpPr>
              <a:spLocks/>
            </p:cNvSpPr>
            <p:nvPr/>
          </p:nvSpPr>
          <p:spPr bwMode="auto">
            <a:xfrm>
              <a:off x="1219200" y="2667000"/>
              <a:ext cx="4019550" cy="1657350"/>
            </a:xfrm>
            <a:custGeom>
              <a:avLst/>
              <a:gdLst>
                <a:gd name="T0" fmla="*/ 0 w 2532"/>
                <a:gd name="T1" fmla="*/ 0 h 1044"/>
                <a:gd name="T2" fmla="*/ 2147483647 w 2532"/>
                <a:gd name="T3" fmla="*/ 2147483647 h 1044"/>
                <a:gd name="T4" fmla="*/ 2147483647 w 2532"/>
                <a:gd name="T5" fmla="*/ 2147483647 h 1044"/>
                <a:gd name="T6" fmla="*/ 2147483647 w 2532"/>
                <a:gd name="T7" fmla="*/ 2147483647 h 1044"/>
                <a:gd name="T8" fmla="*/ 2147483647 w 2532"/>
                <a:gd name="T9" fmla="*/ 2147483647 h 1044"/>
                <a:gd name="T10" fmla="*/ 2147483647 w 2532"/>
                <a:gd name="T11" fmla="*/ 2147483647 h 1044"/>
                <a:gd name="T12" fmla="*/ 2147483647 w 2532"/>
                <a:gd name="T13" fmla="*/ 2147483647 h 1044"/>
                <a:gd name="T14" fmla="*/ 2147483647 w 2532"/>
                <a:gd name="T15" fmla="*/ 2147483647 h 1044"/>
                <a:gd name="T16" fmla="*/ 2147483647 w 2532"/>
                <a:gd name="T17" fmla="*/ 2147483647 h 1044"/>
                <a:gd name="T18" fmla="*/ 2147483647 w 2532"/>
                <a:gd name="T19" fmla="*/ 2147483647 h 10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2"/>
                <a:gd name="T31" fmla="*/ 0 h 1044"/>
                <a:gd name="T32" fmla="*/ 2532 w 2532"/>
                <a:gd name="T33" fmla="*/ 1044 h 10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2" h="1044">
                  <a:moveTo>
                    <a:pt x="0" y="0"/>
                  </a:moveTo>
                  <a:cubicBezTo>
                    <a:pt x="126" y="3"/>
                    <a:pt x="252" y="6"/>
                    <a:pt x="349" y="8"/>
                  </a:cubicBezTo>
                  <a:cubicBezTo>
                    <a:pt x="446" y="10"/>
                    <a:pt x="502" y="7"/>
                    <a:pt x="580" y="13"/>
                  </a:cubicBezTo>
                  <a:cubicBezTo>
                    <a:pt x="658" y="19"/>
                    <a:pt x="725" y="23"/>
                    <a:pt x="816" y="42"/>
                  </a:cubicBezTo>
                  <a:cubicBezTo>
                    <a:pt x="907" y="61"/>
                    <a:pt x="1033" y="94"/>
                    <a:pt x="1127" y="129"/>
                  </a:cubicBezTo>
                  <a:cubicBezTo>
                    <a:pt x="1221" y="164"/>
                    <a:pt x="1313" y="218"/>
                    <a:pt x="1380" y="255"/>
                  </a:cubicBezTo>
                  <a:cubicBezTo>
                    <a:pt x="1447" y="292"/>
                    <a:pt x="1414" y="269"/>
                    <a:pt x="1530" y="348"/>
                  </a:cubicBezTo>
                  <a:cubicBezTo>
                    <a:pt x="1646" y="427"/>
                    <a:pt x="1924" y="622"/>
                    <a:pt x="2077" y="728"/>
                  </a:cubicBezTo>
                  <a:cubicBezTo>
                    <a:pt x="2230" y="834"/>
                    <a:pt x="2370" y="934"/>
                    <a:pt x="2446" y="987"/>
                  </a:cubicBezTo>
                  <a:cubicBezTo>
                    <a:pt x="2522" y="1040"/>
                    <a:pt x="2527" y="1042"/>
                    <a:pt x="2532" y="1044"/>
                  </a:cubicBezTo>
                </a:path>
              </a:pathLst>
            </a:custGeom>
            <a:noFill/>
            <a:ln w="25400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grpSp>
          <p:nvGrpSpPr>
            <p:cNvPr id="594957" name="Group 55"/>
            <p:cNvGrpSpPr>
              <a:grpSpLocks/>
            </p:cNvGrpSpPr>
            <p:nvPr/>
          </p:nvGrpSpPr>
          <p:grpSpPr bwMode="auto">
            <a:xfrm>
              <a:off x="1066800" y="2743200"/>
              <a:ext cx="3068638" cy="2209800"/>
              <a:chOff x="672" y="1728"/>
              <a:chExt cx="1933" cy="1392"/>
            </a:xfrm>
          </p:grpSpPr>
          <p:sp>
            <p:nvSpPr>
              <p:cNvPr id="594958" name="Text Box 50"/>
              <p:cNvSpPr txBox="1">
                <a:spLocks noChangeArrowheads="1"/>
              </p:cNvSpPr>
              <p:nvPr/>
            </p:nvSpPr>
            <p:spPr bwMode="auto">
              <a:xfrm rot="-2655485">
                <a:off x="672" y="2660"/>
                <a:ext cx="1537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de-DE" altLang="en-US" sz="2400" b="1"/>
                  <a:t>reinforcement proportion</a:t>
                </a:r>
                <a:endParaRPr lang="en-GB" altLang="en-US" sz="2400" b="1"/>
              </a:p>
            </p:txBody>
          </p:sp>
          <p:sp>
            <p:nvSpPr>
              <p:cNvPr id="594959" name="Line 54"/>
              <p:cNvSpPr>
                <a:spLocks noChangeShapeType="1"/>
              </p:cNvSpPr>
              <p:nvPr/>
            </p:nvSpPr>
            <p:spPr bwMode="auto">
              <a:xfrm flipV="1">
                <a:off x="1549" y="1728"/>
                <a:ext cx="1056" cy="11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</p:grpSp>
      </p:grpSp>
      <p:sp>
        <p:nvSpPr>
          <p:cNvPr id="558110" name="Text Box 30"/>
          <p:cNvSpPr txBox="1">
            <a:spLocks noChangeArrowheads="1"/>
          </p:cNvSpPr>
          <p:nvPr/>
        </p:nvSpPr>
        <p:spPr bwMode="auto">
          <a:xfrm>
            <a:off x="5867400" y="2517775"/>
            <a:ext cx="2971800" cy="144462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fibre proportion increase will raise flow resistance of thermoplastics.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11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3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5</a:t>
            </a:r>
            <a:r>
              <a:rPr lang="en-GB" altLang="en-US" sz="2900"/>
              <a:t>)</a:t>
            </a:r>
          </a:p>
        </p:txBody>
      </p:sp>
      <p:sp>
        <p:nvSpPr>
          <p:cNvPr id="596994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38100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viscosity and pressure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96995" name="Text Box 17"/>
          <p:cNvSpPr txBox="1">
            <a:spLocks noChangeArrowheads="1"/>
          </p:cNvSpPr>
          <p:nvPr/>
        </p:nvSpPr>
        <p:spPr bwMode="auto">
          <a:xfrm rot="-5400000">
            <a:off x="182563" y="3017837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viscosity</a:t>
            </a:r>
            <a:endParaRPr lang="en-GB" altLang="en-US" sz="2400"/>
          </a:p>
        </p:txBody>
      </p:sp>
      <p:sp>
        <p:nvSpPr>
          <p:cNvPr id="596996" name="Text Box 18"/>
          <p:cNvSpPr txBox="1">
            <a:spLocks noChangeArrowheads="1"/>
          </p:cNvSpPr>
          <p:nvPr/>
        </p:nvSpPr>
        <p:spPr bwMode="auto">
          <a:xfrm>
            <a:off x="2819400" y="5638800"/>
            <a:ext cx="198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shear rate</a:t>
            </a:r>
            <a:endParaRPr lang="en-GB" altLang="en-US" sz="2400"/>
          </a:p>
        </p:txBody>
      </p:sp>
      <p:sp>
        <p:nvSpPr>
          <p:cNvPr id="596997" name="Line 19"/>
          <p:cNvSpPr>
            <a:spLocks noChangeShapeType="1"/>
          </p:cNvSpPr>
          <p:nvPr/>
        </p:nvSpPr>
        <p:spPr bwMode="auto">
          <a:xfrm flipV="1">
            <a:off x="12192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6998" name="Line 20"/>
          <p:cNvSpPr>
            <a:spLocks noChangeShapeType="1"/>
          </p:cNvSpPr>
          <p:nvPr/>
        </p:nvSpPr>
        <p:spPr bwMode="auto">
          <a:xfrm>
            <a:off x="12192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96999" name="Line 21"/>
          <p:cNvSpPr>
            <a:spLocks noChangeShapeType="1"/>
          </p:cNvSpPr>
          <p:nvPr/>
        </p:nvSpPr>
        <p:spPr bwMode="auto">
          <a:xfrm flipH="1">
            <a:off x="1219200" y="3200400"/>
            <a:ext cx="61436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97000" name="Freeform 24"/>
          <p:cNvSpPr>
            <a:spLocks/>
          </p:cNvSpPr>
          <p:nvPr/>
        </p:nvSpPr>
        <p:spPr bwMode="auto">
          <a:xfrm>
            <a:off x="1752600" y="3205163"/>
            <a:ext cx="4019550" cy="1657350"/>
          </a:xfrm>
          <a:custGeom>
            <a:avLst/>
            <a:gdLst>
              <a:gd name="T0" fmla="*/ 0 w 2532"/>
              <a:gd name="T1" fmla="*/ 0 h 1044"/>
              <a:gd name="T2" fmla="*/ 2147483647 w 2532"/>
              <a:gd name="T3" fmla="*/ 2147483647 h 1044"/>
              <a:gd name="T4" fmla="*/ 2147483647 w 2532"/>
              <a:gd name="T5" fmla="*/ 2147483647 h 1044"/>
              <a:gd name="T6" fmla="*/ 2147483647 w 2532"/>
              <a:gd name="T7" fmla="*/ 2147483647 h 1044"/>
              <a:gd name="T8" fmla="*/ 2147483647 w 2532"/>
              <a:gd name="T9" fmla="*/ 2147483647 h 1044"/>
              <a:gd name="T10" fmla="*/ 2147483647 w 2532"/>
              <a:gd name="T11" fmla="*/ 2147483647 h 1044"/>
              <a:gd name="T12" fmla="*/ 2147483647 w 2532"/>
              <a:gd name="T13" fmla="*/ 2147483647 h 1044"/>
              <a:gd name="T14" fmla="*/ 2147483647 w 2532"/>
              <a:gd name="T15" fmla="*/ 2147483647 h 1044"/>
              <a:gd name="T16" fmla="*/ 2147483647 w 2532"/>
              <a:gd name="T17" fmla="*/ 2147483647 h 1044"/>
              <a:gd name="T18" fmla="*/ 2147483647 w 2532"/>
              <a:gd name="T19" fmla="*/ 2147483647 h 10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32"/>
              <a:gd name="T31" fmla="*/ 0 h 1044"/>
              <a:gd name="T32" fmla="*/ 2532 w 2532"/>
              <a:gd name="T33" fmla="*/ 1044 h 10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32" h="1044">
                <a:moveTo>
                  <a:pt x="0" y="0"/>
                </a:moveTo>
                <a:cubicBezTo>
                  <a:pt x="126" y="3"/>
                  <a:pt x="252" y="6"/>
                  <a:pt x="349" y="8"/>
                </a:cubicBezTo>
                <a:cubicBezTo>
                  <a:pt x="446" y="10"/>
                  <a:pt x="502" y="7"/>
                  <a:pt x="580" y="13"/>
                </a:cubicBezTo>
                <a:cubicBezTo>
                  <a:pt x="658" y="19"/>
                  <a:pt x="725" y="23"/>
                  <a:pt x="816" y="42"/>
                </a:cubicBezTo>
                <a:cubicBezTo>
                  <a:pt x="907" y="61"/>
                  <a:pt x="1033" y="94"/>
                  <a:pt x="1127" y="129"/>
                </a:cubicBezTo>
                <a:cubicBezTo>
                  <a:pt x="1221" y="164"/>
                  <a:pt x="1313" y="218"/>
                  <a:pt x="1380" y="255"/>
                </a:cubicBezTo>
                <a:cubicBezTo>
                  <a:pt x="1447" y="292"/>
                  <a:pt x="1414" y="269"/>
                  <a:pt x="1530" y="348"/>
                </a:cubicBezTo>
                <a:cubicBezTo>
                  <a:pt x="1646" y="427"/>
                  <a:pt x="1924" y="622"/>
                  <a:pt x="2077" y="728"/>
                </a:cubicBezTo>
                <a:cubicBezTo>
                  <a:pt x="2230" y="834"/>
                  <a:pt x="2370" y="934"/>
                  <a:pt x="2446" y="987"/>
                </a:cubicBezTo>
                <a:cubicBezTo>
                  <a:pt x="2522" y="1040"/>
                  <a:pt x="2527" y="1042"/>
                  <a:pt x="2532" y="104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1219200" y="2667000"/>
            <a:ext cx="4019550" cy="1828800"/>
            <a:chOff x="1219200" y="2667000"/>
            <a:chExt cx="4019550" cy="1828800"/>
          </a:xfrm>
        </p:grpSpPr>
        <p:sp>
          <p:nvSpPr>
            <p:cNvPr id="597004" name="Freeform 23"/>
            <p:cNvSpPr>
              <a:spLocks/>
            </p:cNvSpPr>
            <p:nvPr/>
          </p:nvSpPr>
          <p:spPr bwMode="auto">
            <a:xfrm>
              <a:off x="1219200" y="2667000"/>
              <a:ext cx="4019550" cy="1657350"/>
            </a:xfrm>
            <a:custGeom>
              <a:avLst/>
              <a:gdLst>
                <a:gd name="T0" fmla="*/ 0 w 2532"/>
                <a:gd name="T1" fmla="*/ 0 h 1044"/>
                <a:gd name="T2" fmla="*/ 2147483647 w 2532"/>
                <a:gd name="T3" fmla="*/ 2147483647 h 1044"/>
                <a:gd name="T4" fmla="*/ 2147483647 w 2532"/>
                <a:gd name="T5" fmla="*/ 2147483647 h 1044"/>
                <a:gd name="T6" fmla="*/ 2147483647 w 2532"/>
                <a:gd name="T7" fmla="*/ 2147483647 h 1044"/>
                <a:gd name="T8" fmla="*/ 2147483647 w 2532"/>
                <a:gd name="T9" fmla="*/ 2147483647 h 1044"/>
                <a:gd name="T10" fmla="*/ 2147483647 w 2532"/>
                <a:gd name="T11" fmla="*/ 2147483647 h 1044"/>
                <a:gd name="T12" fmla="*/ 2147483647 w 2532"/>
                <a:gd name="T13" fmla="*/ 2147483647 h 1044"/>
                <a:gd name="T14" fmla="*/ 2147483647 w 2532"/>
                <a:gd name="T15" fmla="*/ 2147483647 h 1044"/>
                <a:gd name="T16" fmla="*/ 2147483647 w 2532"/>
                <a:gd name="T17" fmla="*/ 2147483647 h 1044"/>
                <a:gd name="T18" fmla="*/ 2147483647 w 2532"/>
                <a:gd name="T19" fmla="*/ 2147483647 h 10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2"/>
                <a:gd name="T31" fmla="*/ 0 h 1044"/>
                <a:gd name="T32" fmla="*/ 2532 w 2532"/>
                <a:gd name="T33" fmla="*/ 1044 h 10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2" h="1044">
                  <a:moveTo>
                    <a:pt x="0" y="0"/>
                  </a:moveTo>
                  <a:cubicBezTo>
                    <a:pt x="126" y="3"/>
                    <a:pt x="252" y="6"/>
                    <a:pt x="349" y="8"/>
                  </a:cubicBezTo>
                  <a:cubicBezTo>
                    <a:pt x="446" y="10"/>
                    <a:pt x="502" y="7"/>
                    <a:pt x="580" y="13"/>
                  </a:cubicBezTo>
                  <a:cubicBezTo>
                    <a:pt x="658" y="19"/>
                    <a:pt x="725" y="23"/>
                    <a:pt x="816" y="42"/>
                  </a:cubicBezTo>
                  <a:cubicBezTo>
                    <a:pt x="907" y="61"/>
                    <a:pt x="1033" y="94"/>
                    <a:pt x="1127" y="129"/>
                  </a:cubicBezTo>
                  <a:cubicBezTo>
                    <a:pt x="1221" y="164"/>
                    <a:pt x="1313" y="218"/>
                    <a:pt x="1380" y="255"/>
                  </a:cubicBezTo>
                  <a:cubicBezTo>
                    <a:pt x="1447" y="292"/>
                    <a:pt x="1414" y="269"/>
                    <a:pt x="1530" y="348"/>
                  </a:cubicBezTo>
                  <a:cubicBezTo>
                    <a:pt x="1646" y="427"/>
                    <a:pt x="1924" y="622"/>
                    <a:pt x="2077" y="728"/>
                  </a:cubicBezTo>
                  <a:cubicBezTo>
                    <a:pt x="2230" y="834"/>
                    <a:pt x="2370" y="934"/>
                    <a:pt x="2446" y="987"/>
                  </a:cubicBezTo>
                  <a:cubicBezTo>
                    <a:pt x="2522" y="1040"/>
                    <a:pt x="2527" y="1042"/>
                    <a:pt x="2532" y="1044"/>
                  </a:cubicBezTo>
                </a:path>
              </a:pathLst>
            </a:custGeom>
            <a:noFill/>
            <a:ln w="25400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grpSp>
          <p:nvGrpSpPr>
            <p:cNvPr id="597005" name="Group 27"/>
            <p:cNvGrpSpPr>
              <a:grpSpLocks/>
            </p:cNvGrpSpPr>
            <p:nvPr/>
          </p:nvGrpSpPr>
          <p:grpSpPr bwMode="auto">
            <a:xfrm>
              <a:off x="1593851" y="2743200"/>
              <a:ext cx="2541588" cy="1752600"/>
              <a:chOff x="1004" y="1728"/>
              <a:chExt cx="1601" cy="1104"/>
            </a:xfrm>
          </p:grpSpPr>
          <p:sp>
            <p:nvSpPr>
              <p:cNvPr id="597006" name="Text Box 22"/>
              <p:cNvSpPr txBox="1">
                <a:spLocks noChangeArrowheads="1"/>
              </p:cNvSpPr>
              <p:nvPr/>
            </p:nvSpPr>
            <p:spPr bwMode="auto">
              <a:xfrm rot="-2655485">
                <a:off x="1004" y="2355"/>
                <a:ext cx="1537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de-DE" altLang="en-US" sz="2400" b="1"/>
                  <a:t>pressure increase</a:t>
                </a:r>
                <a:endParaRPr lang="en-GB" altLang="en-US" sz="2400" b="1"/>
              </a:p>
            </p:txBody>
          </p:sp>
          <p:sp>
            <p:nvSpPr>
              <p:cNvPr id="597007" name="Line 25"/>
              <p:cNvSpPr>
                <a:spLocks noChangeShapeType="1"/>
              </p:cNvSpPr>
              <p:nvPr/>
            </p:nvSpPr>
            <p:spPr bwMode="auto">
              <a:xfrm flipV="1">
                <a:off x="1549" y="1728"/>
                <a:ext cx="1056" cy="11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</p:grpSp>
      </p:grpSp>
      <p:sp>
        <p:nvSpPr>
          <p:cNvPr id="597002" name="Rectangle 26"/>
          <p:cNvSpPr>
            <a:spLocks noChangeArrowheads="1"/>
          </p:cNvSpPr>
          <p:nvPr/>
        </p:nvSpPr>
        <p:spPr bwMode="auto">
          <a:xfrm>
            <a:off x="5357813" y="3227388"/>
            <a:ext cx="738187" cy="210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53988" name="Text Box 4"/>
          <p:cNvSpPr txBox="1">
            <a:spLocks noChangeArrowheads="1"/>
          </p:cNvSpPr>
          <p:nvPr/>
        </p:nvSpPr>
        <p:spPr bwMode="auto">
          <a:xfrm>
            <a:off x="5867400" y="1676400"/>
            <a:ext cx="3200400" cy="275907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pressure will reduce free volume and increase molecular friction resulting in higher viscosity - effect is more relevant at low shear 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1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6</a:t>
            </a:r>
            <a:r>
              <a:rPr lang="en-GB" altLang="en-US" sz="2900"/>
              <a:t>)</a:t>
            </a:r>
          </a:p>
        </p:txBody>
      </p:sp>
      <p:sp>
        <p:nvSpPr>
          <p:cNvPr id="599042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38100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typical viscosities [Pa.s]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99043" name="Text Box 4"/>
          <p:cNvSpPr txBox="1">
            <a:spLocks noChangeArrowheads="1"/>
          </p:cNvSpPr>
          <p:nvPr/>
        </p:nvSpPr>
        <p:spPr bwMode="auto">
          <a:xfrm>
            <a:off x="2590800" y="1752600"/>
            <a:ext cx="5410200" cy="2503488"/>
          </a:xfrm>
          <a:prstGeom prst="rect">
            <a:avLst/>
          </a:prstGeom>
          <a:solidFill>
            <a:srgbClr val="C0C0C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air:				1.7x10</a:t>
            </a:r>
            <a:r>
              <a:rPr lang="en-GB" altLang="en-US" sz="2400" b="1" baseline="30000">
                <a:solidFill>
                  <a:schemeClr val="tx1"/>
                </a:solidFill>
              </a:rPr>
              <a:t>-5</a:t>
            </a:r>
            <a:r>
              <a:rPr lang="en-GB" altLang="en-US" sz="2400" b="1">
                <a:solidFill>
                  <a:schemeClr val="tx1"/>
                </a:solidFill>
              </a:rPr>
              <a:t>  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water (20°C):		 1.0x10</a:t>
            </a:r>
            <a:r>
              <a:rPr lang="en-GB" altLang="en-US" sz="2400" b="1" baseline="30000">
                <a:solidFill>
                  <a:schemeClr val="tx1"/>
                </a:solidFill>
              </a:rPr>
              <a:t>-3</a:t>
            </a:r>
            <a:r>
              <a:rPr lang="en-GB" altLang="en-US" sz="2400" b="1">
                <a:solidFill>
                  <a:schemeClr val="tx1"/>
                </a:solidFill>
              </a:rPr>
              <a:t> 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oils:				 10</a:t>
            </a:r>
            <a:r>
              <a:rPr lang="en-GB" altLang="en-US" sz="2400" b="1" baseline="30000">
                <a:solidFill>
                  <a:schemeClr val="tx1"/>
                </a:solidFill>
              </a:rPr>
              <a:t>-2</a:t>
            </a:r>
            <a:r>
              <a:rPr lang="en-GB" altLang="en-US" sz="2400" b="1">
                <a:solidFill>
                  <a:schemeClr val="tx1"/>
                </a:solidFill>
              </a:rPr>
              <a:t> to 1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molten polymers:	 10</a:t>
            </a:r>
            <a:r>
              <a:rPr lang="en-GB" altLang="en-US" sz="2400" b="1" baseline="30000">
                <a:solidFill>
                  <a:schemeClr val="tx1"/>
                </a:solidFill>
              </a:rPr>
              <a:t>2 </a:t>
            </a:r>
            <a:r>
              <a:rPr lang="en-GB" altLang="en-US" sz="2400" b="1">
                <a:solidFill>
                  <a:schemeClr val="tx1"/>
                </a:solidFill>
              </a:rPr>
              <a:t> to 10</a:t>
            </a:r>
            <a:r>
              <a:rPr lang="en-GB" altLang="en-US" sz="2400" b="1" baseline="30000">
                <a:solidFill>
                  <a:schemeClr val="tx1"/>
                </a:solidFill>
              </a:rPr>
              <a:t>4</a:t>
            </a:r>
            <a:r>
              <a:rPr lang="en-GB" altLang="en-US" sz="2400" b="1">
                <a:solidFill>
                  <a:schemeClr val="tx1"/>
                </a:solidFill>
              </a:rPr>
              <a:t> 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molten glass:		 10</a:t>
            </a:r>
            <a:r>
              <a:rPr lang="en-GB" altLang="en-US" sz="2400" b="1" baseline="30000">
                <a:solidFill>
                  <a:schemeClr val="tx1"/>
                </a:solidFill>
              </a:rPr>
              <a:t>2 </a:t>
            </a:r>
            <a:r>
              <a:rPr lang="en-GB" altLang="en-US" sz="2400" b="1">
                <a:solidFill>
                  <a:schemeClr val="tx1"/>
                </a:solidFill>
              </a:rPr>
              <a:t> to 10</a:t>
            </a:r>
            <a:r>
              <a:rPr lang="en-GB" altLang="en-US" sz="2400" b="1" baseline="30000">
                <a:solidFill>
                  <a:schemeClr val="tx1"/>
                </a:solidFill>
              </a:rPr>
              <a:t>4</a:t>
            </a:r>
            <a:r>
              <a:rPr lang="en-GB" altLang="en-US" sz="24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9044" name="Text Box 17"/>
          <p:cNvSpPr txBox="1">
            <a:spLocks noChangeArrowheads="1"/>
          </p:cNvSpPr>
          <p:nvPr/>
        </p:nvSpPr>
        <p:spPr bwMode="auto">
          <a:xfrm>
            <a:off x="901700" y="4927600"/>
            <a:ext cx="7796213" cy="7572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molten polymers have a viscosity similar to molten glass and more than 100.000 times that of water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7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Fill Rate and Pressure Demand</a:t>
            </a:r>
            <a:r>
              <a:rPr lang="en-GB" altLang="en-US" sz="2900"/>
              <a:t> (</a:t>
            </a:r>
            <a:r>
              <a:rPr lang="de-DE" altLang="en-US" sz="2900"/>
              <a:t>1</a:t>
            </a:r>
            <a:r>
              <a:rPr lang="en-GB" altLang="en-US" sz="2900"/>
              <a:t>)</a:t>
            </a:r>
          </a:p>
        </p:txBody>
      </p:sp>
      <p:sp>
        <p:nvSpPr>
          <p:cNvPr id="603138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52578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pressure and 2 competitive effects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03139" name="Text Box 6"/>
          <p:cNvSpPr txBox="1">
            <a:spLocks noChangeArrowheads="1"/>
          </p:cNvSpPr>
          <p:nvPr/>
        </p:nvSpPr>
        <p:spPr bwMode="auto">
          <a:xfrm>
            <a:off x="4191000" y="5562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fill time</a:t>
            </a:r>
            <a:endParaRPr lang="en-GB" altLang="en-US" sz="2400"/>
          </a:p>
        </p:txBody>
      </p:sp>
      <p:sp>
        <p:nvSpPr>
          <p:cNvPr id="603140" name="Line 8"/>
          <p:cNvSpPr>
            <a:spLocks noChangeShapeType="1"/>
          </p:cNvSpPr>
          <p:nvPr/>
        </p:nvSpPr>
        <p:spPr bwMode="auto">
          <a:xfrm flipV="1">
            <a:off x="9906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3141" name="Line 9"/>
          <p:cNvSpPr>
            <a:spLocks noChangeShapeType="1"/>
          </p:cNvSpPr>
          <p:nvPr/>
        </p:nvSpPr>
        <p:spPr bwMode="auto">
          <a:xfrm>
            <a:off x="9906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3142" name="Line 17"/>
          <p:cNvSpPr>
            <a:spLocks noChangeShapeType="1"/>
          </p:cNvSpPr>
          <p:nvPr/>
        </p:nvSpPr>
        <p:spPr bwMode="auto">
          <a:xfrm>
            <a:off x="1295400" y="6096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1223963" y="5727700"/>
            <a:ext cx="704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fast</a:t>
            </a:r>
            <a:endParaRPr lang="en-GB" altLang="en-US"/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1295400" y="2743200"/>
            <a:ext cx="4876800" cy="1981200"/>
            <a:chOff x="816" y="1728"/>
            <a:chExt cx="3072" cy="1248"/>
          </a:xfrm>
        </p:grpSpPr>
        <p:sp>
          <p:nvSpPr>
            <p:cNvPr id="603154" name="Freeform 20"/>
            <p:cNvSpPr>
              <a:spLocks/>
            </p:cNvSpPr>
            <p:nvPr/>
          </p:nvSpPr>
          <p:spPr bwMode="auto">
            <a:xfrm>
              <a:off x="816" y="1968"/>
              <a:ext cx="1968" cy="1008"/>
            </a:xfrm>
            <a:custGeom>
              <a:avLst/>
              <a:gdLst>
                <a:gd name="T0" fmla="*/ 0 w 1968"/>
                <a:gd name="T1" fmla="*/ 1008 h 1008"/>
                <a:gd name="T2" fmla="*/ 624 w 1968"/>
                <a:gd name="T3" fmla="*/ 998 h 1008"/>
                <a:gd name="T4" fmla="*/ 950 w 1968"/>
                <a:gd name="T5" fmla="*/ 950 h 1008"/>
                <a:gd name="T6" fmla="*/ 1253 w 1968"/>
                <a:gd name="T7" fmla="*/ 830 h 1008"/>
                <a:gd name="T8" fmla="*/ 1661 w 1968"/>
                <a:gd name="T9" fmla="*/ 528 h 1008"/>
                <a:gd name="T10" fmla="*/ 1968 w 1968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68"/>
                <a:gd name="T19" fmla="*/ 0 h 1008"/>
                <a:gd name="T20" fmla="*/ 1968 w 1968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68" h="1008">
                  <a:moveTo>
                    <a:pt x="0" y="1008"/>
                  </a:moveTo>
                  <a:cubicBezTo>
                    <a:pt x="233" y="1008"/>
                    <a:pt x="466" y="1008"/>
                    <a:pt x="624" y="998"/>
                  </a:cubicBezTo>
                  <a:cubicBezTo>
                    <a:pt x="782" y="988"/>
                    <a:pt x="845" y="978"/>
                    <a:pt x="950" y="950"/>
                  </a:cubicBezTo>
                  <a:cubicBezTo>
                    <a:pt x="1055" y="922"/>
                    <a:pt x="1135" y="900"/>
                    <a:pt x="1253" y="830"/>
                  </a:cubicBezTo>
                  <a:cubicBezTo>
                    <a:pt x="1371" y="760"/>
                    <a:pt x="1542" y="666"/>
                    <a:pt x="1661" y="528"/>
                  </a:cubicBezTo>
                  <a:cubicBezTo>
                    <a:pt x="1780" y="390"/>
                    <a:pt x="1874" y="195"/>
                    <a:pt x="19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3155" name="Text Box 22"/>
            <p:cNvSpPr txBox="1">
              <a:spLocks noChangeArrowheads="1"/>
            </p:cNvSpPr>
            <p:nvPr/>
          </p:nvSpPr>
          <p:spPr bwMode="auto">
            <a:xfrm>
              <a:off x="2640" y="1728"/>
              <a:ext cx="1248" cy="1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sz="2800" b="1">
                  <a:solidFill>
                    <a:srgbClr val="FF3300"/>
                  </a:solidFill>
                </a:rPr>
                <a:t>viscosity and thermal effects</a:t>
              </a:r>
              <a:endParaRPr lang="en-GB" altLang="en-US" sz="2800">
                <a:solidFill>
                  <a:srgbClr val="FF3300"/>
                </a:solidFill>
              </a:endParaRPr>
            </a:p>
          </p:txBody>
        </p:sp>
      </p:grpSp>
      <p:grpSp>
        <p:nvGrpSpPr>
          <p:cNvPr id="560156" name="Group 28"/>
          <p:cNvGrpSpPr>
            <a:grpSpLocks/>
          </p:cNvGrpSpPr>
          <p:nvPr/>
        </p:nvGrpSpPr>
        <p:grpSpPr bwMode="auto">
          <a:xfrm>
            <a:off x="1143000" y="2316163"/>
            <a:ext cx="4876800" cy="2865437"/>
            <a:chOff x="720" y="1459"/>
            <a:chExt cx="3072" cy="1805"/>
          </a:xfrm>
        </p:grpSpPr>
        <p:sp>
          <p:nvSpPr>
            <p:cNvPr id="603152" name="Freeform 19"/>
            <p:cNvSpPr>
              <a:spLocks/>
            </p:cNvSpPr>
            <p:nvPr/>
          </p:nvSpPr>
          <p:spPr bwMode="auto">
            <a:xfrm>
              <a:off x="720" y="1459"/>
              <a:ext cx="2141" cy="1565"/>
            </a:xfrm>
            <a:custGeom>
              <a:avLst/>
              <a:gdLst>
                <a:gd name="T0" fmla="*/ 0 w 2141"/>
                <a:gd name="T1" fmla="*/ 0 h 1565"/>
                <a:gd name="T2" fmla="*/ 29 w 2141"/>
                <a:gd name="T3" fmla="*/ 408 h 1565"/>
                <a:gd name="T4" fmla="*/ 96 w 2141"/>
                <a:gd name="T5" fmla="*/ 696 h 1565"/>
                <a:gd name="T6" fmla="*/ 245 w 2141"/>
                <a:gd name="T7" fmla="*/ 950 h 1565"/>
                <a:gd name="T8" fmla="*/ 403 w 2141"/>
                <a:gd name="T9" fmla="*/ 1104 h 1565"/>
                <a:gd name="T10" fmla="*/ 634 w 2141"/>
                <a:gd name="T11" fmla="*/ 1243 h 1565"/>
                <a:gd name="T12" fmla="*/ 926 w 2141"/>
                <a:gd name="T13" fmla="*/ 1349 h 1565"/>
                <a:gd name="T14" fmla="*/ 1565 w 2141"/>
                <a:gd name="T15" fmla="*/ 1474 h 1565"/>
                <a:gd name="T16" fmla="*/ 2141 w 2141"/>
                <a:gd name="T17" fmla="*/ 1565 h 15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41"/>
                <a:gd name="T28" fmla="*/ 0 h 1565"/>
                <a:gd name="T29" fmla="*/ 2141 w 2141"/>
                <a:gd name="T30" fmla="*/ 1565 h 15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41" h="1565">
                  <a:moveTo>
                    <a:pt x="0" y="0"/>
                  </a:moveTo>
                  <a:cubicBezTo>
                    <a:pt x="6" y="146"/>
                    <a:pt x="13" y="292"/>
                    <a:pt x="29" y="408"/>
                  </a:cubicBezTo>
                  <a:cubicBezTo>
                    <a:pt x="45" y="524"/>
                    <a:pt x="60" y="606"/>
                    <a:pt x="96" y="696"/>
                  </a:cubicBezTo>
                  <a:cubicBezTo>
                    <a:pt x="132" y="786"/>
                    <a:pt x="194" y="882"/>
                    <a:pt x="245" y="950"/>
                  </a:cubicBezTo>
                  <a:cubicBezTo>
                    <a:pt x="296" y="1018"/>
                    <a:pt x="338" y="1055"/>
                    <a:pt x="403" y="1104"/>
                  </a:cubicBezTo>
                  <a:cubicBezTo>
                    <a:pt x="468" y="1153"/>
                    <a:pt x="547" y="1202"/>
                    <a:pt x="634" y="1243"/>
                  </a:cubicBezTo>
                  <a:cubicBezTo>
                    <a:pt x="721" y="1284"/>
                    <a:pt x="771" y="1310"/>
                    <a:pt x="926" y="1349"/>
                  </a:cubicBezTo>
                  <a:cubicBezTo>
                    <a:pt x="1081" y="1388"/>
                    <a:pt x="1363" y="1438"/>
                    <a:pt x="1565" y="1474"/>
                  </a:cubicBezTo>
                  <a:cubicBezTo>
                    <a:pt x="1767" y="1510"/>
                    <a:pt x="2042" y="1547"/>
                    <a:pt x="2141" y="1565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3153" name="Text Box 23"/>
            <p:cNvSpPr txBox="1">
              <a:spLocks noChangeArrowheads="1"/>
            </p:cNvSpPr>
            <p:nvPr/>
          </p:nvSpPr>
          <p:spPr bwMode="auto">
            <a:xfrm>
              <a:off x="1824" y="2995"/>
              <a:ext cx="196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sz="2800" b="1">
                  <a:solidFill>
                    <a:schemeClr val="accent2"/>
                  </a:solidFill>
                </a:rPr>
                <a:t>velocity effects</a:t>
              </a:r>
              <a:endParaRPr lang="en-GB" altLang="en-US" sz="2800">
                <a:solidFill>
                  <a:schemeClr val="accent2"/>
                </a:solidFill>
              </a:endParaRPr>
            </a:p>
          </p:txBody>
        </p:sp>
      </p:grpSp>
      <p:sp>
        <p:nvSpPr>
          <p:cNvPr id="603146" name="Freeform 21"/>
          <p:cNvSpPr>
            <a:spLocks/>
          </p:cNvSpPr>
          <p:nvPr/>
        </p:nvSpPr>
        <p:spPr bwMode="auto">
          <a:xfrm>
            <a:off x="1158875" y="2154238"/>
            <a:ext cx="3276600" cy="2159000"/>
          </a:xfrm>
          <a:custGeom>
            <a:avLst/>
            <a:gdLst>
              <a:gd name="T0" fmla="*/ 0 w 2064"/>
              <a:gd name="T1" fmla="*/ 0 h 1360"/>
              <a:gd name="T2" fmla="*/ 2147483647 w 2064"/>
              <a:gd name="T3" fmla="*/ 2147483647 h 1360"/>
              <a:gd name="T4" fmla="*/ 2147483647 w 2064"/>
              <a:gd name="T5" fmla="*/ 2147483647 h 1360"/>
              <a:gd name="T6" fmla="*/ 2147483647 w 2064"/>
              <a:gd name="T7" fmla="*/ 2147483647 h 1360"/>
              <a:gd name="T8" fmla="*/ 2147483647 w 2064"/>
              <a:gd name="T9" fmla="*/ 2147483647 h 1360"/>
              <a:gd name="T10" fmla="*/ 2147483647 w 2064"/>
              <a:gd name="T11" fmla="*/ 2147483647 h 1360"/>
              <a:gd name="T12" fmla="*/ 2147483647 w 2064"/>
              <a:gd name="T13" fmla="*/ 2147483647 h 1360"/>
              <a:gd name="T14" fmla="*/ 2147483647 w 2064"/>
              <a:gd name="T15" fmla="*/ 2147483647 h 13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360"/>
              <a:gd name="T26" fmla="*/ 2064 w 2064"/>
              <a:gd name="T27" fmla="*/ 1360 h 13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360">
                <a:moveTo>
                  <a:pt x="0" y="0"/>
                </a:moveTo>
                <a:cubicBezTo>
                  <a:pt x="24" y="287"/>
                  <a:pt x="48" y="574"/>
                  <a:pt x="134" y="768"/>
                </a:cubicBezTo>
                <a:cubicBezTo>
                  <a:pt x="220" y="962"/>
                  <a:pt x="352" y="1071"/>
                  <a:pt x="514" y="1166"/>
                </a:cubicBezTo>
                <a:cubicBezTo>
                  <a:pt x="676" y="1261"/>
                  <a:pt x="947" y="1318"/>
                  <a:pt x="1104" y="1339"/>
                </a:cubicBezTo>
                <a:cubicBezTo>
                  <a:pt x="1261" y="1360"/>
                  <a:pt x="1350" y="1340"/>
                  <a:pt x="1454" y="1291"/>
                </a:cubicBezTo>
                <a:cubicBezTo>
                  <a:pt x="1558" y="1242"/>
                  <a:pt x="1642" y="1157"/>
                  <a:pt x="1728" y="1046"/>
                </a:cubicBezTo>
                <a:cubicBezTo>
                  <a:pt x="1814" y="935"/>
                  <a:pt x="1912" y="742"/>
                  <a:pt x="1968" y="624"/>
                </a:cubicBezTo>
                <a:cubicBezTo>
                  <a:pt x="2024" y="506"/>
                  <a:pt x="2044" y="421"/>
                  <a:pt x="2064" y="336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grpSp>
        <p:nvGrpSpPr>
          <p:cNvPr id="10" name="Gruppieren 9"/>
          <p:cNvGrpSpPr>
            <a:grpSpLocks/>
          </p:cNvGrpSpPr>
          <p:nvPr/>
        </p:nvGrpSpPr>
        <p:grpSpPr bwMode="auto">
          <a:xfrm>
            <a:off x="1524000" y="1676400"/>
            <a:ext cx="7848600" cy="3598863"/>
            <a:chOff x="1524000" y="1676400"/>
            <a:chExt cx="7848600" cy="3598863"/>
          </a:xfrm>
        </p:grpSpPr>
        <p:sp>
          <p:nvSpPr>
            <p:cNvPr id="603150" name="Text Box 24"/>
            <p:cNvSpPr txBox="1">
              <a:spLocks noChangeArrowheads="1"/>
            </p:cNvSpPr>
            <p:nvPr/>
          </p:nvSpPr>
          <p:spPr bwMode="auto">
            <a:xfrm>
              <a:off x="1524000" y="2514601"/>
              <a:ext cx="1981200" cy="854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sz="2800" b="1">
                  <a:solidFill>
                    <a:srgbClr val="336600"/>
                  </a:solidFill>
                </a:rPr>
                <a:t>combinedeffects</a:t>
              </a:r>
              <a:endParaRPr lang="en-GB" altLang="en-US" sz="2800">
                <a:solidFill>
                  <a:srgbClr val="336600"/>
                </a:solidFill>
              </a:endParaRPr>
            </a:p>
          </p:txBody>
        </p:sp>
        <p:sp>
          <p:nvSpPr>
            <p:cNvPr id="603151" name="Text Box 25"/>
            <p:cNvSpPr txBox="1">
              <a:spLocks noChangeArrowheads="1"/>
            </p:cNvSpPr>
            <p:nvPr/>
          </p:nvSpPr>
          <p:spPr bwMode="auto">
            <a:xfrm>
              <a:off x="6019800" y="1676400"/>
              <a:ext cx="3352800" cy="359886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762000" eaLnBrk="0" hangingPunct="0">
                <a:lnSpc>
                  <a:spcPct val="90000"/>
                </a:lnSpc>
                <a:spcBef>
                  <a:spcPct val="50000"/>
                </a:spcBef>
                <a:tabLst>
                  <a:tab pos="192088" algn="l"/>
                </a:tabLst>
              </a:pPr>
              <a:r>
                <a:rPr lang="en-GB" altLang="en-US" sz="2400" b="1">
                  <a:solidFill>
                    <a:schemeClr val="tx1"/>
                  </a:solidFill>
                </a:rPr>
                <a:t>short fill time (fast): dynamic pressure (p~v</a:t>
              </a:r>
              <a:r>
                <a:rPr lang="en-GB" altLang="en-US" sz="2400" b="1" baseline="30000">
                  <a:solidFill>
                    <a:schemeClr val="tx1"/>
                  </a:solidFill>
                </a:rPr>
                <a:t>2</a:t>
              </a:r>
              <a:r>
                <a:rPr lang="en-GB" altLang="en-US" sz="2400" b="1">
                  <a:solidFill>
                    <a:schemeClr val="tx1"/>
                  </a:solidFill>
                </a:rPr>
                <a:t>) dominates against shear thinning</a:t>
              </a:r>
            </a:p>
            <a:p>
              <a:pPr defTabSz="762000" eaLnBrk="0" hangingPunct="0">
                <a:lnSpc>
                  <a:spcPct val="90000"/>
                </a:lnSpc>
                <a:spcBef>
                  <a:spcPct val="50000"/>
                </a:spcBef>
                <a:tabLst>
                  <a:tab pos="192088" algn="l"/>
                </a:tabLst>
              </a:pPr>
              <a:r>
                <a:rPr lang="en-GB" altLang="en-US" sz="2400" b="1">
                  <a:solidFill>
                    <a:schemeClr val="tx1"/>
                  </a:solidFill>
                </a:rPr>
                <a:t>long fill time (slow): shear thickening and cooling of melt dominates against dynamic pressure </a:t>
              </a:r>
            </a:p>
          </p:txBody>
        </p:sp>
      </p:grpSp>
      <p:sp>
        <p:nvSpPr>
          <p:cNvPr id="603148" name="Text Box 26"/>
          <p:cNvSpPr txBox="1">
            <a:spLocks noChangeArrowheads="1"/>
          </p:cNvSpPr>
          <p:nvPr/>
        </p:nvSpPr>
        <p:spPr bwMode="auto">
          <a:xfrm rot="-5400000">
            <a:off x="-47624" y="3016250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pressure</a:t>
            </a:r>
            <a:endParaRPr lang="en-GB" altLang="en-US" sz="2400"/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3351213" y="5732463"/>
            <a:ext cx="741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slow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60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60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6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5" name="Rectangle 2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Fill Rate and Pressure Demand</a:t>
            </a:r>
            <a:r>
              <a:rPr lang="en-GB" altLang="en-US" sz="2900"/>
              <a:t> (2)</a:t>
            </a:r>
          </a:p>
        </p:txBody>
      </p:sp>
      <p:sp>
        <p:nvSpPr>
          <p:cNvPr id="605186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3810000" cy="425450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pressure and short shot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05187" name="Text Box 4"/>
          <p:cNvSpPr txBox="1">
            <a:spLocks noChangeArrowheads="1"/>
          </p:cNvSpPr>
          <p:nvPr/>
        </p:nvSpPr>
        <p:spPr bwMode="auto">
          <a:xfrm>
            <a:off x="4191000" y="5562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fill time</a:t>
            </a:r>
            <a:endParaRPr lang="en-GB" altLang="en-US" sz="2400"/>
          </a:p>
        </p:txBody>
      </p:sp>
      <p:sp>
        <p:nvSpPr>
          <p:cNvPr id="605188" name="Line 5"/>
          <p:cNvSpPr>
            <a:spLocks noChangeShapeType="1"/>
          </p:cNvSpPr>
          <p:nvPr/>
        </p:nvSpPr>
        <p:spPr bwMode="auto">
          <a:xfrm flipV="1">
            <a:off x="9906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5189" name="Line 6"/>
          <p:cNvSpPr>
            <a:spLocks noChangeShapeType="1"/>
          </p:cNvSpPr>
          <p:nvPr/>
        </p:nvSpPr>
        <p:spPr bwMode="auto">
          <a:xfrm>
            <a:off x="9906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5190" name="Line 8"/>
          <p:cNvSpPr>
            <a:spLocks noChangeShapeType="1"/>
          </p:cNvSpPr>
          <p:nvPr/>
        </p:nvSpPr>
        <p:spPr bwMode="auto">
          <a:xfrm>
            <a:off x="1295400" y="6096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5191" name="Freeform 12"/>
          <p:cNvSpPr>
            <a:spLocks/>
          </p:cNvSpPr>
          <p:nvPr/>
        </p:nvSpPr>
        <p:spPr bwMode="auto">
          <a:xfrm>
            <a:off x="1158875" y="2154238"/>
            <a:ext cx="3276600" cy="2159000"/>
          </a:xfrm>
          <a:custGeom>
            <a:avLst/>
            <a:gdLst>
              <a:gd name="T0" fmla="*/ 0 w 2064"/>
              <a:gd name="T1" fmla="*/ 0 h 1360"/>
              <a:gd name="T2" fmla="*/ 2147483647 w 2064"/>
              <a:gd name="T3" fmla="*/ 2147483647 h 1360"/>
              <a:gd name="T4" fmla="*/ 2147483647 w 2064"/>
              <a:gd name="T5" fmla="*/ 2147483647 h 1360"/>
              <a:gd name="T6" fmla="*/ 2147483647 w 2064"/>
              <a:gd name="T7" fmla="*/ 2147483647 h 1360"/>
              <a:gd name="T8" fmla="*/ 2147483647 w 2064"/>
              <a:gd name="T9" fmla="*/ 2147483647 h 1360"/>
              <a:gd name="T10" fmla="*/ 2147483647 w 2064"/>
              <a:gd name="T11" fmla="*/ 2147483647 h 1360"/>
              <a:gd name="T12" fmla="*/ 2147483647 w 2064"/>
              <a:gd name="T13" fmla="*/ 2147483647 h 1360"/>
              <a:gd name="T14" fmla="*/ 2147483647 w 2064"/>
              <a:gd name="T15" fmla="*/ 2147483647 h 13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360"/>
              <a:gd name="T26" fmla="*/ 2064 w 2064"/>
              <a:gd name="T27" fmla="*/ 1360 h 13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360">
                <a:moveTo>
                  <a:pt x="0" y="0"/>
                </a:moveTo>
                <a:cubicBezTo>
                  <a:pt x="24" y="287"/>
                  <a:pt x="48" y="574"/>
                  <a:pt x="134" y="768"/>
                </a:cubicBezTo>
                <a:cubicBezTo>
                  <a:pt x="220" y="962"/>
                  <a:pt x="352" y="1071"/>
                  <a:pt x="514" y="1166"/>
                </a:cubicBezTo>
                <a:cubicBezTo>
                  <a:pt x="676" y="1261"/>
                  <a:pt x="947" y="1318"/>
                  <a:pt x="1104" y="1339"/>
                </a:cubicBezTo>
                <a:cubicBezTo>
                  <a:pt x="1261" y="1360"/>
                  <a:pt x="1350" y="1340"/>
                  <a:pt x="1454" y="1291"/>
                </a:cubicBezTo>
                <a:cubicBezTo>
                  <a:pt x="1558" y="1242"/>
                  <a:pt x="1642" y="1157"/>
                  <a:pt x="1728" y="1046"/>
                </a:cubicBezTo>
                <a:cubicBezTo>
                  <a:pt x="1814" y="935"/>
                  <a:pt x="1912" y="742"/>
                  <a:pt x="1968" y="624"/>
                </a:cubicBezTo>
                <a:cubicBezTo>
                  <a:pt x="2024" y="506"/>
                  <a:pt x="2044" y="421"/>
                  <a:pt x="2064" y="336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62192" name="Text Box 16"/>
          <p:cNvSpPr txBox="1">
            <a:spLocks noChangeArrowheads="1"/>
          </p:cNvSpPr>
          <p:nvPr/>
        </p:nvSpPr>
        <p:spPr bwMode="auto">
          <a:xfrm>
            <a:off x="5867400" y="1676400"/>
            <a:ext cx="3200400" cy="21018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long fill time:    shear thickening and cooling of melt dominates more and more till freeze at flow front</a:t>
            </a:r>
          </a:p>
        </p:txBody>
      </p:sp>
      <p:grpSp>
        <p:nvGrpSpPr>
          <p:cNvPr id="562196" name="Group 20"/>
          <p:cNvGrpSpPr>
            <a:grpSpLocks/>
          </p:cNvGrpSpPr>
          <p:nvPr/>
        </p:nvGrpSpPr>
        <p:grpSpPr bwMode="auto">
          <a:xfrm>
            <a:off x="3505200" y="3352800"/>
            <a:ext cx="838200" cy="2311400"/>
            <a:chOff x="2208" y="2112"/>
            <a:chExt cx="528" cy="1456"/>
          </a:xfrm>
        </p:grpSpPr>
        <p:sp>
          <p:nvSpPr>
            <p:cNvPr id="605197" name="Text Box 17"/>
            <p:cNvSpPr txBox="1">
              <a:spLocks noChangeArrowheads="1"/>
            </p:cNvSpPr>
            <p:nvPr/>
          </p:nvSpPr>
          <p:spPr bwMode="auto">
            <a:xfrm>
              <a:off x="2208" y="2112"/>
              <a:ext cx="52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8000">
                  <a:solidFill>
                    <a:srgbClr val="336600"/>
                  </a:solidFill>
                </a:rPr>
                <a:t>*</a:t>
              </a:r>
              <a:endParaRPr lang="en-GB" altLang="en-US" sz="8000">
                <a:solidFill>
                  <a:srgbClr val="336600"/>
                </a:solidFill>
              </a:endParaRPr>
            </a:p>
          </p:txBody>
        </p:sp>
        <p:sp>
          <p:nvSpPr>
            <p:cNvPr id="605198" name="Line 18"/>
            <p:cNvSpPr>
              <a:spLocks noChangeShapeType="1"/>
            </p:cNvSpPr>
            <p:nvPr/>
          </p:nvSpPr>
          <p:spPr bwMode="auto">
            <a:xfrm>
              <a:off x="2464" y="2320"/>
              <a:ext cx="0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605194" name="Text Box 19"/>
          <p:cNvSpPr txBox="1">
            <a:spLocks noChangeArrowheads="1"/>
          </p:cNvSpPr>
          <p:nvPr/>
        </p:nvSpPr>
        <p:spPr bwMode="auto">
          <a:xfrm rot="-5400000">
            <a:off x="-47624" y="3016250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pressure</a:t>
            </a:r>
            <a:endParaRPr lang="en-GB" altLang="en-US" sz="2400"/>
          </a:p>
        </p:txBody>
      </p:sp>
      <p:sp>
        <p:nvSpPr>
          <p:cNvPr id="605195" name="Text Box 18"/>
          <p:cNvSpPr txBox="1">
            <a:spLocks noChangeArrowheads="1"/>
          </p:cNvSpPr>
          <p:nvPr/>
        </p:nvSpPr>
        <p:spPr bwMode="auto">
          <a:xfrm>
            <a:off x="1223963" y="5727700"/>
            <a:ext cx="704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fast</a:t>
            </a:r>
            <a:endParaRPr lang="en-GB" altLang="en-US"/>
          </a:p>
        </p:txBody>
      </p:sp>
      <p:sp>
        <p:nvSpPr>
          <p:cNvPr id="605196" name="Text Box 18"/>
          <p:cNvSpPr txBox="1">
            <a:spLocks noChangeArrowheads="1"/>
          </p:cNvSpPr>
          <p:nvPr/>
        </p:nvSpPr>
        <p:spPr bwMode="auto">
          <a:xfrm>
            <a:off x="3351213" y="5732463"/>
            <a:ext cx="741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slow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2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3" name="Rectangle 2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Fill Rate and Pressure Demand</a:t>
            </a:r>
            <a:r>
              <a:rPr lang="en-GB" altLang="en-US" sz="2900"/>
              <a:t> (3)</a:t>
            </a:r>
          </a:p>
        </p:txBody>
      </p:sp>
      <p:sp>
        <p:nvSpPr>
          <p:cNvPr id="607234" name="Text Box 4"/>
          <p:cNvSpPr txBox="1">
            <a:spLocks noChangeArrowheads="1"/>
          </p:cNvSpPr>
          <p:nvPr/>
        </p:nvSpPr>
        <p:spPr bwMode="auto">
          <a:xfrm>
            <a:off x="4191000" y="5562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fill time</a:t>
            </a:r>
            <a:endParaRPr lang="en-GB" altLang="en-US" sz="2400"/>
          </a:p>
        </p:txBody>
      </p:sp>
      <p:sp>
        <p:nvSpPr>
          <p:cNvPr id="607235" name="Line 5"/>
          <p:cNvSpPr>
            <a:spLocks noChangeShapeType="1"/>
          </p:cNvSpPr>
          <p:nvPr/>
        </p:nvSpPr>
        <p:spPr bwMode="auto">
          <a:xfrm flipV="1">
            <a:off x="990600" y="1828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7236" name="Line 6"/>
          <p:cNvSpPr>
            <a:spLocks noChangeShapeType="1"/>
          </p:cNvSpPr>
          <p:nvPr/>
        </p:nvSpPr>
        <p:spPr bwMode="auto">
          <a:xfrm>
            <a:off x="990600" y="5486400"/>
            <a:ext cx="417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7237" name="Line 8"/>
          <p:cNvSpPr>
            <a:spLocks noChangeShapeType="1"/>
          </p:cNvSpPr>
          <p:nvPr/>
        </p:nvSpPr>
        <p:spPr bwMode="auto">
          <a:xfrm>
            <a:off x="1295400" y="6096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7238" name="Text Box 9"/>
          <p:cNvSpPr txBox="1">
            <a:spLocks noChangeArrowheads="1"/>
          </p:cNvSpPr>
          <p:nvPr/>
        </p:nvSpPr>
        <p:spPr bwMode="auto">
          <a:xfrm>
            <a:off x="1079500" y="5727700"/>
            <a:ext cx="320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fast		slow</a:t>
            </a:r>
            <a:endParaRPr lang="en-GB" altLang="en-US"/>
          </a:p>
        </p:txBody>
      </p:sp>
      <p:sp>
        <p:nvSpPr>
          <p:cNvPr id="561168" name="Text Box 16"/>
          <p:cNvSpPr txBox="1">
            <a:spLocks noChangeArrowheads="1"/>
          </p:cNvSpPr>
          <p:nvPr/>
        </p:nvSpPr>
        <p:spPr bwMode="auto">
          <a:xfrm>
            <a:off x="5867400" y="1927225"/>
            <a:ext cx="3622675" cy="29416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thin parts:                high pressure demand and narrow processing window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thick parts: 	        low pressure demand and broad processing window</a:t>
            </a:r>
          </a:p>
        </p:txBody>
      </p:sp>
      <p:grpSp>
        <p:nvGrpSpPr>
          <p:cNvPr id="607240" name="Group 31"/>
          <p:cNvGrpSpPr>
            <a:grpSpLocks/>
          </p:cNvGrpSpPr>
          <p:nvPr/>
        </p:nvGrpSpPr>
        <p:grpSpPr bwMode="auto">
          <a:xfrm>
            <a:off x="1371600" y="3200400"/>
            <a:ext cx="4191000" cy="1828800"/>
            <a:chOff x="864" y="2016"/>
            <a:chExt cx="2640" cy="1152"/>
          </a:xfrm>
        </p:grpSpPr>
        <p:grpSp>
          <p:nvGrpSpPr>
            <p:cNvPr id="607254" name="Group 21"/>
            <p:cNvGrpSpPr>
              <a:grpSpLocks/>
            </p:cNvGrpSpPr>
            <p:nvPr/>
          </p:nvGrpSpPr>
          <p:grpSpPr bwMode="auto">
            <a:xfrm>
              <a:off x="864" y="2016"/>
              <a:ext cx="2112" cy="1152"/>
              <a:chOff x="864" y="2256"/>
              <a:chExt cx="1968" cy="912"/>
            </a:xfrm>
          </p:grpSpPr>
          <p:sp>
            <p:nvSpPr>
              <p:cNvPr id="607256" name="Oval 18"/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1872" cy="8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607257" name="Rectangle 19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1968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</p:grpSp>
        <p:sp>
          <p:nvSpPr>
            <p:cNvPr id="607255" name="Text Box 13"/>
            <p:cNvSpPr txBox="1">
              <a:spLocks noChangeArrowheads="1"/>
            </p:cNvSpPr>
            <p:nvPr/>
          </p:nvSpPr>
          <p:spPr bwMode="auto">
            <a:xfrm>
              <a:off x="2256" y="2448"/>
              <a:ext cx="124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sz="2800" b="1">
                  <a:solidFill>
                    <a:srgbClr val="FF3300"/>
                  </a:solidFill>
                </a:rPr>
                <a:t>thick part</a:t>
              </a:r>
              <a:endParaRPr lang="en-GB" altLang="en-US" sz="2800">
                <a:solidFill>
                  <a:srgbClr val="FF3300"/>
                </a:solidFill>
              </a:endParaRPr>
            </a:p>
          </p:txBody>
        </p:sp>
      </p:grpSp>
      <p:grpSp>
        <p:nvGrpSpPr>
          <p:cNvPr id="561182" name="Group 30"/>
          <p:cNvGrpSpPr>
            <a:grpSpLocks/>
          </p:cNvGrpSpPr>
          <p:nvPr/>
        </p:nvGrpSpPr>
        <p:grpSpPr bwMode="auto">
          <a:xfrm>
            <a:off x="1752600" y="736600"/>
            <a:ext cx="3276600" cy="3733800"/>
            <a:chOff x="1104" y="464"/>
            <a:chExt cx="2064" cy="2352"/>
          </a:xfrm>
        </p:grpSpPr>
        <p:grpSp>
          <p:nvGrpSpPr>
            <p:cNvPr id="607250" name="Group 22"/>
            <p:cNvGrpSpPr>
              <a:grpSpLocks/>
            </p:cNvGrpSpPr>
            <p:nvPr/>
          </p:nvGrpSpPr>
          <p:grpSpPr bwMode="auto">
            <a:xfrm>
              <a:off x="1104" y="464"/>
              <a:ext cx="1104" cy="2352"/>
              <a:chOff x="1488" y="1296"/>
              <a:chExt cx="912" cy="2016"/>
            </a:xfrm>
          </p:grpSpPr>
          <p:sp>
            <p:nvSpPr>
              <p:cNvPr id="607252" name="Oval 17"/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720" cy="1968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607253" name="Rectangle 20"/>
              <p:cNvSpPr>
                <a:spLocks noChangeArrowheads="1"/>
              </p:cNvSpPr>
              <p:nvPr/>
            </p:nvSpPr>
            <p:spPr bwMode="auto">
              <a:xfrm>
                <a:off x="1488" y="1296"/>
                <a:ext cx="912" cy="11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</p:grpSp>
        <p:sp>
          <p:nvSpPr>
            <p:cNvPr id="607251" name="Text Box 14"/>
            <p:cNvSpPr txBox="1">
              <a:spLocks noChangeArrowheads="1"/>
            </p:cNvSpPr>
            <p:nvPr/>
          </p:nvSpPr>
          <p:spPr bwMode="auto">
            <a:xfrm>
              <a:off x="1968" y="1440"/>
              <a:ext cx="1200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sz="2800" b="1">
                  <a:solidFill>
                    <a:schemeClr val="accent2"/>
                  </a:solidFill>
                </a:rPr>
                <a:t>thin part</a:t>
              </a:r>
              <a:endParaRPr lang="en-GB" altLang="en-US" sz="2800">
                <a:solidFill>
                  <a:schemeClr val="accent2"/>
                </a:solidFill>
              </a:endParaRPr>
            </a:p>
          </p:txBody>
        </p:sp>
      </p:grpSp>
      <p:sp>
        <p:nvSpPr>
          <p:cNvPr id="607242" name="Text Box 3"/>
          <p:cNvSpPr txBox="1">
            <a:spLocks noChangeArrowheads="1"/>
          </p:cNvSpPr>
          <p:nvPr/>
        </p:nvSpPr>
        <p:spPr bwMode="auto">
          <a:xfrm>
            <a:off x="914400" y="990600"/>
            <a:ext cx="48768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pressure and part thickness</a:t>
            </a:r>
            <a:endParaRPr lang="en-GB" altLang="en-US" b="1">
              <a:solidFill>
                <a:schemeClr val="tx1"/>
              </a:solidFill>
            </a:endParaRPr>
          </a:p>
        </p:txBody>
      </p:sp>
      <p:grpSp>
        <p:nvGrpSpPr>
          <p:cNvPr id="561184" name="Group 32"/>
          <p:cNvGrpSpPr>
            <a:grpSpLocks/>
          </p:cNvGrpSpPr>
          <p:nvPr/>
        </p:nvGrpSpPr>
        <p:grpSpPr bwMode="auto">
          <a:xfrm>
            <a:off x="1219200" y="1828800"/>
            <a:ext cx="2971800" cy="2819400"/>
            <a:chOff x="768" y="1152"/>
            <a:chExt cx="1872" cy="1776"/>
          </a:xfrm>
        </p:grpSpPr>
        <p:sp>
          <p:nvSpPr>
            <p:cNvPr id="607245" name="Line 23"/>
            <p:cNvSpPr>
              <a:spLocks noChangeShapeType="1"/>
            </p:cNvSpPr>
            <p:nvPr/>
          </p:nvSpPr>
          <p:spPr bwMode="auto">
            <a:xfrm>
              <a:off x="1344" y="2352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7246" name="Line 24"/>
            <p:cNvSpPr>
              <a:spLocks noChangeShapeType="1"/>
            </p:cNvSpPr>
            <p:nvPr/>
          </p:nvSpPr>
          <p:spPr bwMode="auto">
            <a:xfrm>
              <a:off x="1152" y="2928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7247" name="Text Box 25"/>
            <p:cNvSpPr txBox="1">
              <a:spLocks noChangeArrowheads="1"/>
            </p:cNvSpPr>
            <p:nvPr/>
          </p:nvSpPr>
          <p:spPr bwMode="auto">
            <a:xfrm>
              <a:off x="768" y="1152"/>
              <a:ext cx="105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b="1"/>
                <a:t>processing window</a:t>
              </a:r>
            </a:p>
          </p:txBody>
        </p:sp>
        <p:sp>
          <p:nvSpPr>
            <p:cNvPr id="607248" name="Line 26"/>
            <p:cNvSpPr>
              <a:spLocks noChangeShapeType="1"/>
            </p:cNvSpPr>
            <p:nvPr/>
          </p:nvSpPr>
          <p:spPr bwMode="auto">
            <a:xfrm>
              <a:off x="1104" y="1536"/>
              <a:ext cx="528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7249" name="Line 28"/>
            <p:cNvSpPr>
              <a:spLocks noChangeShapeType="1"/>
            </p:cNvSpPr>
            <p:nvPr/>
          </p:nvSpPr>
          <p:spPr bwMode="auto">
            <a:xfrm>
              <a:off x="1056" y="1536"/>
              <a:ext cx="24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607244" name="Text Box 29"/>
          <p:cNvSpPr txBox="1">
            <a:spLocks noChangeArrowheads="1"/>
          </p:cNvSpPr>
          <p:nvPr/>
        </p:nvSpPr>
        <p:spPr bwMode="auto">
          <a:xfrm rot="-5400000">
            <a:off x="-47624" y="3016250"/>
            <a:ext cx="152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pressure</a:t>
            </a:r>
            <a:endParaRPr lang="en-GB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6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1" name="Rectangle 3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</a:t>
            </a:r>
            <a:r>
              <a:rPr lang="de-DE" altLang="en-US" sz="2900"/>
              <a:t>1</a:t>
            </a:r>
            <a:r>
              <a:rPr lang="en-GB" altLang="en-US" sz="2900"/>
              <a:t>)</a:t>
            </a:r>
          </a:p>
        </p:txBody>
      </p:sp>
      <p:sp>
        <p:nvSpPr>
          <p:cNvPr id="609282" name="Text Box 6"/>
          <p:cNvSpPr txBox="1">
            <a:spLocks noChangeArrowheads="1"/>
          </p:cNvSpPr>
          <p:nvPr/>
        </p:nvSpPr>
        <p:spPr bwMode="auto">
          <a:xfrm>
            <a:off x="6248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09283" name="Line 7"/>
          <p:cNvSpPr>
            <a:spLocks noChangeShapeType="1"/>
          </p:cNvSpPr>
          <p:nvPr/>
        </p:nvSpPr>
        <p:spPr bwMode="auto">
          <a:xfrm flipV="1">
            <a:off x="1447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9284" name="Line 8"/>
          <p:cNvSpPr>
            <a:spLocks noChangeShapeType="1"/>
          </p:cNvSpPr>
          <p:nvPr/>
        </p:nvSpPr>
        <p:spPr bwMode="auto">
          <a:xfrm>
            <a:off x="1447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09285" name="Text Box 9"/>
          <p:cNvSpPr txBox="1">
            <a:spLocks noChangeArrowheads="1"/>
          </p:cNvSpPr>
          <p:nvPr/>
        </p:nvSpPr>
        <p:spPr bwMode="auto">
          <a:xfrm rot="-5400000">
            <a:off x="-731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09286" name="Text Box 22"/>
          <p:cNvSpPr txBox="1">
            <a:spLocks noChangeArrowheads="1"/>
          </p:cNvSpPr>
          <p:nvPr/>
        </p:nvSpPr>
        <p:spPr bwMode="auto">
          <a:xfrm>
            <a:off x="914400" y="990600"/>
            <a:ext cx="57150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pvT-curve for different material types</a:t>
            </a:r>
            <a:endParaRPr lang="en-GB" altLang="en-US" b="1">
              <a:solidFill>
                <a:schemeClr val="tx1"/>
              </a:solidFill>
            </a:endParaRPr>
          </a:p>
        </p:txBody>
      </p:sp>
      <p:grpSp>
        <p:nvGrpSpPr>
          <p:cNvPr id="573477" name="Group 37"/>
          <p:cNvGrpSpPr>
            <a:grpSpLocks/>
          </p:cNvGrpSpPr>
          <p:nvPr/>
        </p:nvGrpSpPr>
        <p:grpSpPr bwMode="auto">
          <a:xfrm>
            <a:off x="1754188" y="1562100"/>
            <a:ext cx="5715000" cy="2824163"/>
            <a:chOff x="1141" y="1140"/>
            <a:chExt cx="3600" cy="1779"/>
          </a:xfrm>
        </p:grpSpPr>
        <p:sp>
          <p:nvSpPr>
            <p:cNvPr id="609306" name="Text Box 19"/>
            <p:cNvSpPr txBox="1">
              <a:spLocks noChangeArrowheads="1"/>
            </p:cNvSpPr>
            <p:nvPr/>
          </p:nvSpPr>
          <p:spPr bwMode="auto">
            <a:xfrm rot="-2062321">
              <a:off x="3552" y="1152"/>
              <a:ext cx="105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800" b="1">
                  <a:solidFill>
                    <a:schemeClr val="accent2"/>
                  </a:solidFill>
                </a:rPr>
                <a:t>P</a:t>
              </a:r>
              <a:r>
                <a:rPr lang="de-DE" altLang="en-US" sz="2800" b="1" baseline="-25000">
                  <a:solidFill>
                    <a:schemeClr val="accent2"/>
                  </a:solidFill>
                </a:rPr>
                <a:t>1</a:t>
              </a:r>
              <a:r>
                <a:rPr lang="de-DE" altLang="en-US" sz="2800" b="1">
                  <a:solidFill>
                    <a:schemeClr val="accent2"/>
                  </a:solidFill>
                </a:rPr>
                <a:t>&gt;P</a:t>
              </a:r>
              <a:r>
                <a:rPr lang="de-DE" altLang="en-US" sz="2800" b="1" baseline="-25000">
                  <a:solidFill>
                    <a:schemeClr val="accent2"/>
                  </a:solidFill>
                </a:rPr>
                <a:t>0</a:t>
              </a:r>
              <a:r>
                <a:rPr lang="de-DE" altLang="en-US" sz="2800">
                  <a:solidFill>
                    <a:schemeClr val="accent2"/>
                  </a:solidFill>
                </a:rPr>
                <a:t> </a:t>
              </a:r>
              <a:endParaRPr lang="en-GB" altLang="en-US" sz="2800">
                <a:solidFill>
                  <a:schemeClr val="accent2"/>
                </a:solidFill>
              </a:endParaRPr>
            </a:p>
          </p:txBody>
        </p:sp>
        <p:sp>
          <p:nvSpPr>
            <p:cNvPr id="609307" name="Line 10"/>
            <p:cNvSpPr>
              <a:spLocks noChangeShapeType="1"/>
            </p:cNvSpPr>
            <p:nvPr/>
          </p:nvSpPr>
          <p:spPr bwMode="auto">
            <a:xfrm flipH="1" flipV="1">
              <a:off x="2822" y="1722"/>
              <a:ext cx="224" cy="1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8" name="Line 13"/>
            <p:cNvSpPr>
              <a:spLocks noChangeShapeType="1"/>
            </p:cNvSpPr>
            <p:nvPr/>
          </p:nvSpPr>
          <p:spPr bwMode="auto">
            <a:xfrm flipV="1">
              <a:off x="1141" y="2258"/>
              <a:ext cx="1801" cy="27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9" name="Line 14"/>
            <p:cNvSpPr>
              <a:spLocks noChangeShapeType="1"/>
            </p:cNvSpPr>
            <p:nvPr/>
          </p:nvSpPr>
          <p:spPr bwMode="auto">
            <a:xfrm flipV="1">
              <a:off x="2937" y="1140"/>
              <a:ext cx="1804" cy="11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73483" name="Group 43"/>
          <p:cNvGrpSpPr>
            <a:grpSpLocks/>
          </p:cNvGrpSpPr>
          <p:nvPr/>
        </p:nvGrpSpPr>
        <p:grpSpPr bwMode="auto">
          <a:xfrm>
            <a:off x="1724025" y="2090738"/>
            <a:ext cx="6599238" cy="3254375"/>
            <a:chOff x="1086" y="1317"/>
            <a:chExt cx="4157" cy="2050"/>
          </a:xfrm>
        </p:grpSpPr>
        <p:sp>
          <p:nvSpPr>
            <p:cNvPr id="609298" name="Text Box 5"/>
            <p:cNvSpPr txBox="1">
              <a:spLocks noChangeArrowheads="1"/>
            </p:cNvSpPr>
            <p:nvPr/>
          </p:nvSpPr>
          <p:spPr bwMode="auto">
            <a:xfrm>
              <a:off x="3696" y="2688"/>
              <a:ext cx="1344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  <a:spcBef>
                  <a:spcPct val="50000"/>
                </a:spcBef>
                <a:tabLst>
                  <a:tab pos="192088" algn="l"/>
                </a:tabLst>
              </a:pPr>
              <a:r>
                <a:rPr lang="en-GB" altLang="en-US" sz="2400" b="1">
                  <a:solidFill>
                    <a:srgbClr val="FF6600"/>
                  </a:solidFill>
                </a:rPr>
                <a:t>semi crystalline material</a:t>
              </a:r>
              <a:endParaRPr lang="en-GB" altLang="en-US" b="1">
                <a:solidFill>
                  <a:srgbClr val="FF6600"/>
                </a:solidFill>
              </a:endParaRPr>
            </a:p>
          </p:txBody>
        </p:sp>
        <p:sp>
          <p:nvSpPr>
            <p:cNvPr id="609299" name="Text Box 20"/>
            <p:cNvSpPr txBox="1">
              <a:spLocks noChangeArrowheads="1"/>
            </p:cNvSpPr>
            <p:nvPr/>
          </p:nvSpPr>
          <p:spPr bwMode="auto">
            <a:xfrm rot="-1229777">
              <a:off x="3865" y="1317"/>
              <a:ext cx="137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400" b="1">
                  <a:solidFill>
                    <a:srgbClr val="FF6600"/>
                  </a:solidFill>
                </a:rPr>
                <a:t>ambient</a:t>
              </a:r>
              <a:r>
                <a:rPr lang="de-DE" altLang="en-US" sz="2800" b="1">
                  <a:solidFill>
                    <a:srgbClr val="FF6600"/>
                  </a:solidFill>
                </a:rPr>
                <a:t> P</a:t>
              </a:r>
              <a:r>
                <a:rPr lang="de-DE" altLang="en-US" sz="2800" b="1" baseline="-25000">
                  <a:solidFill>
                    <a:srgbClr val="FF6600"/>
                  </a:solidFill>
                </a:rPr>
                <a:t>0</a:t>
              </a:r>
              <a:r>
                <a:rPr lang="de-DE" altLang="en-US" sz="2800">
                  <a:solidFill>
                    <a:srgbClr val="FF6600"/>
                  </a:solidFill>
                </a:rPr>
                <a:t> </a:t>
              </a:r>
              <a:endParaRPr lang="en-GB" altLang="en-US" sz="2800">
                <a:solidFill>
                  <a:srgbClr val="FF6600"/>
                </a:solidFill>
              </a:endParaRPr>
            </a:p>
          </p:txBody>
        </p:sp>
        <p:sp>
          <p:nvSpPr>
            <p:cNvPr id="609300" name="Text Box 21"/>
            <p:cNvSpPr txBox="1">
              <a:spLocks noChangeArrowheads="1"/>
            </p:cNvSpPr>
            <p:nvPr/>
          </p:nvSpPr>
          <p:spPr bwMode="auto">
            <a:xfrm rot="-589105">
              <a:off x="3696" y="1920"/>
              <a:ext cx="1523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800" b="1">
                  <a:solidFill>
                    <a:srgbClr val="FF6600"/>
                  </a:solidFill>
                </a:rPr>
                <a:t>P</a:t>
              </a:r>
              <a:r>
                <a:rPr lang="de-DE" altLang="en-US" sz="2800" b="1" baseline="-25000">
                  <a:solidFill>
                    <a:srgbClr val="FF6600"/>
                  </a:solidFill>
                </a:rPr>
                <a:t>1</a:t>
              </a:r>
              <a:r>
                <a:rPr lang="de-DE" altLang="en-US" sz="2800" b="1">
                  <a:solidFill>
                    <a:srgbClr val="FF6600"/>
                  </a:solidFill>
                </a:rPr>
                <a:t>&gt;P</a:t>
              </a:r>
              <a:r>
                <a:rPr lang="de-DE" altLang="en-US" sz="2800" b="1" baseline="-25000">
                  <a:solidFill>
                    <a:srgbClr val="FF6600"/>
                  </a:solidFill>
                </a:rPr>
                <a:t>0</a:t>
              </a:r>
              <a:r>
                <a:rPr lang="de-DE" altLang="en-US" sz="2800">
                  <a:solidFill>
                    <a:srgbClr val="FF6600"/>
                  </a:solidFill>
                </a:rPr>
                <a:t> </a:t>
              </a:r>
              <a:endParaRPr lang="en-GB" altLang="en-US" sz="2800">
                <a:solidFill>
                  <a:srgbClr val="FF6600"/>
                </a:solidFill>
              </a:endParaRPr>
            </a:p>
          </p:txBody>
        </p:sp>
        <p:sp>
          <p:nvSpPr>
            <p:cNvPr id="609301" name="Line 15"/>
            <p:cNvSpPr>
              <a:spLocks noChangeShapeType="1"/>
            </p:cNvSpPr>
            <p:nvPr/>
          </p:nvSpPr>
          <p:spPr bwMode="auto">
            <a:xfrm flipV="1">
              <a:off x="3528" y="1428"/>
              <a:ext cx="1433" cy="52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2" name="Line 16"/>
            <p:cNvSpPr>
              <a:spLocks noChangeShapeType="1"/>
            </p:cNvSpPr>
            <p:nvPr/>
          </p:nvSpPr>
          <p:spPr bwMode="auto">
            <a:xfrm flipV="1">
              <a:off x="3692" y="2100"/>
              <a:ext cx="1396" cy="30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lg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3" name="Line 17"/>
            <p:cNvSpPr>
              <a:spLocks noChangeShapeType="1"/>
            </p:cNvSpPr>
            <p:nvPr/>
          </p:nvSpPr>
          <p:spPr bwMode="auto">
            <a:xfrm flipH="1" flipV="1">
              <a:off x="3489" y="1908"/>
              <a:ext cx="304" cy="7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4" name="Freeform 27"/>
            <p:cNvSpPr>
              <a:spLocks/>
            </p:cNvSpPr>
            <p:nvPr/>
          </p:nvSpPr>
          <p:spPr bwMode="auto">
            <a:xfrm>
              <a:off x="1127" y="1956"/>
              <a:ext cx="2401" cy="1206"/>
            </a:xfrm>
            <a:custGeom>
              <a:avLst/>
              <a:gdLst>
                <a:gd name="T0" fmla="*/ 1649 w 2897"/>
                <a:gd name="T1" fmla="*/ 0 h 1206"/>
                <a:gd name="T2" fmla="*/ 1522 w 2897"/>
                <a:gd name="T3" fmla="*/ 192 h 1206"/>
                <a:gd name="T4" fmla="*/ 1354 w 2897"/>
                <a:gd name="T5" fmla="*/ 365 h 1206"/>
                <a:gd name="T6" fmla="*/ 1193 w 2897"/>
                <a:gd name="T7" fmla="*/ 515 h 1206"/>
                <a:gd name="T8" fmla="*/ 951 w 2897"/>
                <a:gd name="T9" fmla="*/ 687 h 1206"/>
                <a:gd name="T10" fmla="*/ 636 w 2897"/>
                <a:gd name="T11" fmla="*/ 877 h 1206"/>
                <a:gd name="T12" fmla="*/ 0 w 2897"/>
                <a:gd name="T13" fmla="*/ 1206 h 12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97"/>
                <a:gd name="T22" fmla="*/ 0 h 1206"/>
                <a:gd name="T23" fmla="*/ 2897 w 2897"/>
                <a:gd name="T24" fmla="*/ 1206 h 12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97" h="1206">
                  <a:moveTo>
                    <a:pt x="2897" y="0"/>
                  </a:moveTo>
                  <a:cubicBezTo>
                    <a:pt x="2827" y="65"/>
                    <a:pt x="2758" y="131"/>
                    <a:pt x="2672" y="192"/>
                  </a:cubicBezTo>
                  <a:cubicBezTo>
                    <a:pt x="2586" y="253"/>
                    <a:pt x="2475" y="311"/>
                    <a:pt x="2379" y="365"/>
                  </a:cubicBezTo>
                  <a:cubicBezTo>
                    <a:pt x="2283" y="419"/>
                    <a:pt x="2214" y="461"/>
                    <a:pt x="2096" y="515"/>
                  </a:cubicBezTo>
                  <a:cubicBezTo>
                    <a:pt x="1978" y="569"/>
                    <a:pt x="1833" y="627"/>
                    <a:pt x="1670" y="687"/>
                  </a:cubicBezTo>
                  <a:cubicBezTo>
                    <a:pt x="1507" y="747"/>
                    <a:pt x="1395" y="790"/>
                    <a:pt x="1117" y="877"/>
                  </a:cubicBezTo>
                  <a:cubicBezTo>
                    <a:pt x="839" y="964"/>
                    <a:pt x="183" y="1152"/>
                    <a:pt x="0" y="1206"/>
                  </a:cubicBezTo>
                </a:path>
              </a:pathLst>
            </a:cu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305" name="Freeform 28"/>
            <p:cNvSpPr>
              <a:spLocks/>
            </p:cNvSpPr>
            <p:nvPr/>
          </p:nvSpPr>
          <p:spPr bwMode="auto">
            <a:xfrm>
              <a:off x="1086" y="2400"/>
              <a:ext cx="2606" cy="960"/>
            </a:xfrm>
            <a:custGeom>
              <a:avLst/>
              <a:gdLst>
                <a:gd name="T0" fmla="*/ 1792 w 3143"/>
                <a:gd name="T1" fmla="*/ 0 h 960"/>
                <a:gd name="T2" fmla="*/ 1707 w 3143"/>
                <a:gd name="T3" fmla="*/ 102 h 960"/>
                <a:gd name="T4" fmla="*/ 1560 w 3143"/>
                <a:gd name="T5" fmla="*/ 228 h 960"/>
                <a:gd name="T6" fmla="*/ 1303 w 3143"/>
                <a:gd name="T7" fmla="*/ 401 h 960"/>
                <a:gd name="T8" fmla="*/ 1041 w 3143"/>
                <a:gd name="T9" fmla="*/ 528 h 960"/>
                <a:gd name="T10" fmla="*/ 670 w 3143"/>
                <a:gd name="T11" fmla="*/ 695 h 960"/>
                <a:gd name="T12" fmla="*/ 0 w 3143"/>
                <a:gd name="T13" fmla="*/ 96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3"/>
                <a:gd name="T22" fmla="*/ 0 h 960"/>
                <a:gd name="T23" fmla="*/ 3143 w 3143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3" h="960">
                  <a:moveTo>
                    <a:pt x="3143" y="0"/>
                  </a:moveTo>
                  <a:cubicBezTo>
                    <a:pt x="3103" y="32"/>
                    <a:pt x="3063" y="64"/>
                    <a:pt x="2995" y="102"/>
                  </a:cubicBezTo>
                  <a:cubicBezTo>
                    <a:pt x="2927" y="140"/>
                    <a:pt x="2854" y="178"/>
                    <a:pt x="2736" y="228"/>
                  </a:cubicBezTo>
                  <a:cubicBezTo>
                    <a:pt x="2618" y="278"/>
                    <a:pt x="2439" y="351"/>
                    <a:pt x="2287" y="401"/>
                  </a:cubicBezTo>
                  <a:cubicBezTo>
                    <a:pt x="2135" y="451"/>
                    <a:pt x="2011" y="479"/>
                    <a:pt x="1826" y="528"/>
                  </a:cubicBezTo>
                  <a:cubicBezTo>
                    <a:pt x="1641" y="577"/>
                    <a:pt x="1479" y="623"/>
                    <a:pt x="1175" y="695"/>
                  </a:cubicBezTo>
                  <a:cubicBezTo>
                    <a:pt x="871" y="767"/>
                    <a:pt x="435" y="863"/>
                    <a:pt x="0" y="960"/>
                  </a:cubicBezTo>
                </a:path>
              </a:pathLst>
            </a:custGeom>
            <a:noFill/>
            <a:ln w="38100" cap="flat" cmpd="sng">
              <a:solidFill>
                <a:srgbClr val="FF6600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609289" name="Line 33"/>
          <p:cNvSpPr>
            <a:spLocks noChangeShapeType="1"/>
          </p:cNvSpPr>
          <p:nvPr/>
        </p:nvSpPr>
        <p:spPr bwMode="auto">
          <a:xfrm>
            <a:off x="2578100" y="6096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09290" name="Text Box 34"/>
          <p:cNvSpPr txBox="1">
            <a:spLocks noChangeArrowheads="1"/>
          </p:cNvSpPr>
          <p:nvPr/>
        </p:nvSpPr>
        <p:spPr bwMode="auto">
          <a:xfrm>
            <a:off x="2362200" y="5727700"/>
            <a:ext cx="320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/>
              <a:t>cold		hot</a:t>
            </a:r>
            <a:endParaRPr lang="en-GB" altLang="en-US"/>
          </a:p>
        </p:txBody>
      </p:sp>
      <p:grpSp>
        <p:nvGrpSpPr>
          <p:cNvPr id="609291" name="Group 41"/>
          <p:cNvGrpSpPr>
            <a:grpSpLocks/>
          </p:cNvGrpSpPr>
          <p:nvPr/>
        </p:nvGrpSpPr>
        <p:grpSpPr bwMode="auto">
          <a:xfrm>
            <a:off x="1752600" y="1585913"/>
            <a:ext cx="4267200" cy="1919287"/>
            <a:chOff x="1104" y="999"/>
            <a:chExt cx="2688" cy="1209"/>
          </a:xfrm>
        </p:grpSpPr>
        <p:sp>
          <p:nvSpPr>
            <p:cNvPr id="609293" name="Text Box 4"/>
            <p:cNvSpPr txBox="1">
              <a:spLocks noChangeArrowheads="1"/>
            </p:cNvSpPr>
            <p:nvPr/>
          </p:nvSpPr>
          <p:spPr bwMode="auto">
            <a:xfrm>
              <a:off x="1104" y="1152"/>
              <a:ext cx="1440" cy="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  <a:spcBef>
                  <a:spcPct val="50000"/>
                </a:spcBef>
                <a:tabLst>
                  <a:tab pos="192088" algn="l"/>
                </a:tabLst>
              </a:pPr>
              <a:r>
                <a:rPr lang="en-GB" altLang="en-US" sz="2400" b="1">
                  <a:solidFill>
                    <a:schemeClr val="accent2"/>
                  </a:solidFill>
                </a:rPr>
                <a:t>amorphous material</a:t>
              </a:r>
              <a:endParaRPr lang="en-GB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609294" name="Text Box 18"/>
            <p:cNvSpPr txBox="1">
              <a:spLocks noChangeArrowheads="1"/>
            </p:cNvSpPr>
            <p:nvPr/>
          </p:nvSpPr>
          <p:spPr bwMode="auto">
            <a:xfrm rot="-2551866">
              <a:off x="2376" y="1236"/>
              <a:ext cx="138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400" b="1">
                  <a:solidFill>
                    <a:schemeClr val="accent2"/>
                  </a:solidFill>
                </a:rPr>
                <a:t>pressure</a:t>
              </a:r>
              <a:r>
                <a:rPr lang="de-DE" altLang="en-US" sz="2800" b="1">
                  <a:solidFill>
                    <a:schemeClr val="accent2"/>
                  </a:solidFill>
                </a:rPr>
                <a:t> P</a:t>
              </a:r>
              <a:r>
                <a:rPr lang="de-DE" altLang="en-US" sz="2800" b="1" baseline="-25000">
                  <a:solidFill>
                    <a:schemeClr val="accent2"/>
                  </a:solidFill>
                </a:rPr>
                <a:t>0</a:t>
              </a:r>
              <a:r>
                <a:rPr lang="de-DE" altLang="en-US" sz="2800">
                  <a:solidFill>
                    <a:schemeClr val="accent2"/>
                  </a:solidFill>
                </a:rPr>
                <a:t> </a:t>
              </a:r>
              <a:endParaRPr lang="en-GB" altLang="en-US" sz="2800">
                <a:solidFill>
                  <a:schemeClr val="accent2"/>
                </a:solidFill>
              </a:endParaRPr>
            </a:p>
          </p:txBody>
        </p:sp>
        <p:sp>
          <p:nvSpPr>
            <p:cNvPr id="609295" name="Line 11"/>
            <p:cNvSpPr>
              <a:spLocks noChangeShapeType="1"/>
            </p:cNvSpPr>
            <p:nvPr/>
          </p:nvSpPr>
          <p:spPr bwMode="auto">
            <a:xfrm flipV="1">
              <a:off x="1141" y="1853"/>
              <a:ext cx="1703" cy="35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296" name="Line 12"/>
            <p:cNvSpPr>
              <a:spLocks noChangeShapeType="1"/>
            </p:cNvSpPr>
            <p:nvPr/>
          </p:nvSpPr>
          <p:spPr bwMode="auto">
            <a:xfrm flipV="1">
              <a:off x="2837" y="999"/>
              <a:ext cx="955" cy="85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09297" name="Text Box 40"/>
            <p:cNvSpPr txBox="1">
              <a:spLocks noChangeArrowheads="1"/>
            </p:cNvSpPr>
            <p:nvPr/>
          </p:nvSpPr>
          <p:spPr bwMode="auto">
            <a:xfrm rot="-735305">
              <a:off x="1542" y="1727"/>
              <a:ext cx="14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  <a:spcBef>
                  <a:spcPct val="50000"/>
                </a:spcBef>
                <a:tabLst>
                  <a:tab pos="192088" algn="l"/>
                </a:tabLst>
              </a:pPr>
              <a:r>
                <a:rPr lang="en-GB" altLang="en-US" sz="2400" b="1">
                  <a:solidFill>
                    <a:schemeClr val="accent2"/>
                  </a:solidFill>
                </a:rPr>
                <a:t>ambient</a:t>
              </a:r>
              <a:endParaRPr lang="en-GB" altLang="en-US" b="1">
                <a:solidFill>
                  <a:schemeClr val="accent2"/>
                </a:solidFill>
              </a:endParaRPr>
            </a:p>
          </p:txBody>
        </p:sp>
      </p:grpSp>
      <p:sp>
        <p:nvSpPr>
          <p:cNvPr id="31" name="Rechteck 30"/>
          <p:cNvSpPr>
            <a:spLocks noChangeArrowheads="1"/>
          </p:cNvSpPr>
          <p:nvPr/>
        </p:nvSpPr>
        <p:spPr bwMode="auto">
          <a:xfrm>
            <a:off x="7096125" y="6357938"/>
            <a:ext cx="714375" cy="28575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29" name="Freeform 70"/>
          <p:cNvSpPr>
            <a:spLocks/>
          </p:cNvSpPr>
          <p:nvPr/>
        </p:nvSpPr>
        <p:spPr bwMode="auto">
          <a:xfrm>
            <a:off x="1447800" y="4000500"/>
            <a:ext cx="4137025" cy="1524000"/>
          </a:xfrm>
          <a:custGeom>
            <a:avLst/>
            <a:gdLst>
              <a:gd name="T0" fmla="*/ 2147483647 w 3143"/>
              <a:gd name="T1" fmla="*/ 0 h 960"/>
              <a:gd name="T2" fmla="*/ 2147483647 w 3143"/>
              <a:gd name="T3" fmla="*/ 2147483647 h 960"/>
              <a:gd name="T4" fmla="*/ 2147483647 w 3143"/>
              <a:gd name="T5" fmla="*/ 2147483647 h 960"/>
              <a:gd name="T6" fmla="*/ 2147483647 w 3143"/>
              <a:gd name="T7" fmla="*/ 2147483647 h 960"/>
              <a:gd name="T8" fmla="*/ 2147483647 w 3143"/>
              <a:gd name="T9" fmla="*/ 2147483647 h 960"/>
              <a:gd name="T10" fmla="*/ 2147483647 w 3143"/>
              <a:gd name="T11" fmla="*/ 2147483647 h 960"/>
              <a:gd name="T12" fmla="*/ 0 w 3143"/>
              <a:gd name="T13" fmla="*/ 2147483647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3"/>
              <a:gd name="T22" fmla="*/ 0 h 960"/>
              <a:gd name="T23" fmla="*/ 3143 w 3143"/>
              <a:gd name="T24" fmla="*/ 960 h 9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3" h="960">
                <a:moveTo>
                  <a:pt x="3143" y="0"/>
                </a:moveTo>
                <a:cubicBezTo>
                  <a:pt x="3103" y="32"/>
                  <a:pt x="3063" y="64"/>
                  <a:pt x="2995" y="102"/>
                </a:cubicBezTo>
                <a:cubicBezTo>
                  <a:pt x="2927" y="140"/>
                  <a:pt x="2854" y="178"/>
                  <a:pt x="2736" y="228"/>
                </a:cubicBezTo>
                <a:cubicBezTo>
                  <a:pt x="2618" y="278"/>
                  <a:pt x="2439" y="351"/>
                  <a:pt x="2287" y="401"/>
                </a:cubicBezTo>
                <a:cubicBezTo>
                  <a:pt x="2135" y="451"/>
                  <a:pt x="2011" y="479"/>
                  <a:pt x="1826" y="528"/>
                </a:cubicBezTo>
                <a:cubicBezTo>
                  <a:pt x="1641" y="577"/>
                  <a:pt x="1479" y="623"/>
                  <a:pt x="1175" y="695"/>
                </a:cubicBezTo>
                <a:cubicBezTo>
                  <a:pt x="871" y="767"/>
                  <a:pt x="435" y="863"/>
                  <a:pt x="0" y="960"/>
                </a:cubicBezTo>
              </a:path>
            </a:pathLst>
          </a:custGeom>
          <a:noFill/>
          <a:ln w="38100" cap="flat" cmpd="sng">
            <a:solidFill>
              <a:srgbClr val="CC33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30" name="Line 71"/>
          <p:cNvSpPr>
            <a:spLocks noChangeShapeType="1"/>
          </p:cNvSpPr>
          <p:nvPr/>
        </p:nvSpPr>
        <p:spPr bwMode="auto">
          <a:xfrm flipV="1">
            <a:off x="5575300" y="3543300"/>
            <a:ext cx="2216150" cy="476250"/>
          </a:xfrm>
          <a:prstGeom prst="line">
            <a:avLst/>
          </a:prstGeom>
          <a:noFill/>
          <a:ln w="38100">
            <a:solidFill>
              <a:srgbClr val="CC3300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31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</a:t>
            </a:r>
            <a:r>
              <a:rPr lang="de-DE" altLang="en-US" sz="2900"/>
              <a:t>2</a:t>
            </a:r>
            <a:r>
              <a:rPr lang="en-GB" altLang="en-US" sz="2900"/>
              <a:t>)</a:t>
            </a:r>
          </a:p>
        </p:txBody>
      </p:sp>
      <p:sp>
        <p:nvSpPr>
          <p:cNvPr id="611332" name="Text Box 5"/>
          <p:cNvSpPr txBox="1">
            <a:spLocks noChangeArrowheads="1"/>
          </p:cNvSpPr>
          <p:nvPr/>
        </p:nvSpPr>
        <p:spPr bwMode="auto">
          <a:xfrm>
            <a:off x="5867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11333" name="Line 6"/>
          <p:cNvSpPr>
            <a:spLocks noChangeShapeType="1"/>
          </p:cNvSpPr>
          <p:nvPr/>
        </p:nvSpPr>
        <p:spPr bwMode="auto">
          <a:xfrm flipV="1">
            <a:off x="1066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11334" name="Line 7"/>
          <p:cNvSpPr>
            <a:spLocks noChangeShapeType="1"/>
          </p:cNvSpPr>
          <p:nvPr/>
        </p:nvSpPr>
        <p:spPr bwMode="auto">
          <a:xfrm>
            <a:off x="1066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35" name="Text Box 8"/>
          <p:cNvSpPr txBox="1">
            <a:spLocks noChangeArrowheads="1"/>
          </p:cNvSpPr>
          <p:nvPr/>
        </p:nvSpPr>
        <p:spPr bwMode="auto">
          <a:xfrm rot="-5400000">
            <a:off x="-1112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11336" name="Text Box 31"/>
          <p:cNvSpPr txBox="1">
            <a:spLocks noChangeArrowheads="1"/>
          </p:cNvSpPr>
          <p:nvPr/>
        </p:nvSpPr>
        <p:spPr bwMode="auto">
          <a:xfrm>
            <a:off x="533400" y="990600"/>
            <a:ext cx="70104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Packing Process on the pvT- Curve</a:t>
            </a:r>
            <a:endParaRPr lang="en-GB" altLang="en-US" b="1">
              <a:solidFill>
                <a:schemeClr val="tx1"/>
              </a:solidFill>
            </a:endParaRPr>
          </a:p>
        </p:txBody>
      </p:sp>
      <p:grpSp>
        <p:nvGrpSpPr>
          <p:cNvPr id="574570" name="Group 106"/>
          <p:cNvGrpSpPr>
            <a:grpSpLocks/>
          </p:cNvGrpSpPr>
          <p:nvPr/>
        </p:nvGrpSpPr>
        <p:grpSpPr bwMode="auto">
          <a:xfrm>
            <a:off x="6019800" y="3676650"/>
            <a:ext cx="1066800" cy="947738"/>
            <a:chOff x="4032" y="2316"/>
            <a:chExt cx="672" cy="597"/>
          </a:xfrm>
        </p:grpSpPr>
        <p:sp>
          <p:nvSpPr>
            <p:cNvPr id="611389" name="Oval 33"/>
            <p:cNvSpPr>
              <a:spLocks noChangeArrowheads="1"/>
            </p:cNvSpPr>
            <p:nvPr/>
          </p:nvSpPr>
          <p:spPr bwMode="auto">
            <a:xfrm>
              <a:off x="4380" y="2316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A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1390" name="Text Box 49"/>
            <p:cNvSpPr txBox="1">
              <a:spLocks noChangeArrowheads="1"/>
            </p:cNvSpPr>
            <p:nvPr/>
          </p:nvSpPr>
          <p:spPr bwMode="auto">
            <a:xfrm>
              <a:off x="4032" y="2496"/>
              <a:ext cx="672" cy="41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start packing phase</a:t>
              </a:r>
            </a:p>
          </p:txBody>
        </p:sp>
      </p:grpSp>
      <p:grpSp>
        <p:nvGrpSpPr>
          <p:cNvPr id="574574" name="Group 110"/>
          <p:cNvGrpSpPr>
            <a:grpSpLocks/>
          </p:cNvGrpSpPr>
          <p:nvPr/>
        </p:nvGrpSpPr>
        <p:grpSpPr bwMode="auto">
          <a:xfrm>
            <a:off x="5943600" y="1524000"/>
            <a:ext cx="2057400" cy="661988"/>
            <a:chOff x="3984" y="960"/>
            <a:chExt cx="1296" cy="417"/>
          </a:xfrm>
        </p:grpSpPr>
        <p:sp>
          <p:nvSpPr>
            <p:cNvPr id="611386" name="Text Box 53"/>
            <p:cNvSpPr txBox="1">
              <a:spLocks noChangeArrowheads="1"/>
            </p:cNvSpPr>
            <p:nvPr/>
          </p:nvSpPr>
          <p:spPr bwMode="auto">
            <a:xfrm>
              <a:off x="3984" y="960"/>
              <a:ext cx="1296" cy="41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and      will be reached simultaneously </a:t>
              </a:r>
            </a:p>
          </p:txBody>
        </p:sp>
        <p:sp>
          <p:nvSpPr>
            <p:cNvPr id="611387" name="Oval 57"/>
            <p:cNvSpPr>
              <a:spLocks noChangeArrowheads="1"/>
            </p:cNvSpPr>
            <p:nvPr/>
          </p:nvSpPr>
          <p:spPr bwMode="auto">
            <a:xfrm>
              <a:off x="4050" y="973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C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1388" name="Oval 58"/>
            <p:cNvSpPr>
              <a:spLocks noChangeArrowheads="1"/>
            </p:cNvSpPr>
            <p:nvPr/>
          </p:nvSpPr>
          <p:spPr bwMode="auto">
            <a:xfrm>
              <a:off x="4482" y="978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E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</p:grpSp>
      <p:sp>
        <p:nvSpPr>
          <p:cNvPr id="611339" name="Freeform 68"/>
          <p:cNvSpPr>
            <a:spLocks/>
          </p:cNvSpPr>
          <p:nvPr/>
        </p:nvSpPr>
        <p:spPr bwMode="auto">
          <a:xfrm>
            <a:off x="1408113" y="3105150"/>
            <a:ext cx="3811587" cy="1914525"/>
          </a:xfrm>
          <a:custGeom>
            <a:avLst/>
            <a:gdLst>
              <a:gd name="T0" fmla="*/ 2147483647 w 2897"/>
              <a:gd name="T1" fmla="*/ 0 h 1206"/>
              <a:gd name="T2" fmla="*/ 2147483647 w 2897"/>
              <a:gd name="T3" fmla="*/ 2147483647 h 1206"/>
              <a:gd name="T4" fmla="*/ 2147483647 w 2897"/>
              <a:gd name="T5" fmla="*/ 2147483647 h 1206"/>
              <a:gd name="T6" fmla="*/ 2147483647 w 2897"/>
              <a:gd name="T7" fmla="*/ 2147483647 h 1206"/>
              <a:gd name="T8" fmla="*/ 2147483647 w 2897"/>
              <a:gd name="T9" fmla="*/ 2147483647 h 1206"/>
              <a:gd name="T10" fmla="*/ 2147483647 w 2897"/>
              <a:gd name="T11" fmla="*/ 2147483647 h 1206"/>
              <a:gd name="T12" fmla="*/ 0 w 2897"/>
              <a:gd name="T13" fmla="*/ 2147483647 h 1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97"/>
              <a:gd name="T22" fmla="*/ 0 h 1206"/>
              <a:gd name="T23" fmla="*/ 2897 w 2897"/>
              <a:gd name="T24" fmla="*/ 1206 h 1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97" h="1206">
                <a:moveTo>
                  <a:pt x="2897" y="0"/>
                </a:moveTo>
                <a:cubicBezTo>
                  <a:pt x="2827" y="65"/>
                  <a:pt x="2758" y="131"/>
                  <a:pt x="2672" y="192"/>
                </a:cubicBezTo>
                <a:cubicBezTo>
                  <a:pt x="2586" y="253"/>
                  <a:pt x="2475" y="311"/>
                  <a:pt x="2379" y="365"/>
                </a:cubicBezTo>
                <a:cubicBezTo>
                  <a:pt x="2283" y="419"/>
                  <a:pt x="2214" y="461"/>
                  <a:pt x="2096" y="515"/>
                </a:cubicBezTo>
                <a:cubicBezTo>
                  <a:pt x="1978" y="569"/>
                  <a:pt x="1833" y="627"/>
                  <a:pt x="1670" y="687"/>
                </a:cubicBezTo>
                <a:cubicBezTo>
                  <a:pt x="1507" y="747"/>
                  <a:pt x="1395" y="790"/>
                  <a:pt x="1117" y="877"/>
                </a:cubicBezTo>
                <a:cubicBezTo>
                  <a:pt x="839" y="964"/>
                  <a:pt x="183" y="1152"/>
                  <a:pt x="0" y="1206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40" name="Freeform 69"/>
          <p:cNvSpPr>
            <a:spLocks/>
          </p:cNvSpPr>
          <p:nvPr/>
        </p:nvSpPr>
        <p:spPr bwMode="auto">
          <a:xfrm>
            <a:off x="1343025" y="3849688"/>
            <a:ext cx="4137025" cy="1524000"/>
          </a:xfrm>
          <a:custGeom>
            <a:avLst/>
            <a:gdLst>
              <a:gd name="T0" fmla="*/ 2147483647 w 3143"/>
              <a:gd name="T1" fmla="*/ 0 h 960"/>
              <a:gd name="T2" fmla="*/ 2147483647 w 3143"/>
              <a:gd name="T3" fmla="*/ 2147483647 h 960"/>
              <a:gd name="T4" fmla="*/ 2147483647 w 3143"/>
              <a:gd name="T5" fmla="*/ 2147483647 h 960"/>
              <a:gd name="T6" fmla="*/ 2147483647 w 3143"/>
              <a:gd name="T7" fmla="*/ 2147483647 h 960"/>
              <a:gd name="T8" fmla="*/ 2147483647 w 3143"/>
              <a:gd name="T9" fmla="*/ 2147483647 h 960"/>
              <a:gd name="T10" fmla="*/ 2147483647 w 3143"/>
              <a:gd name="T11" fmla="*/ 2147483647 h 960"/>
              <a:gd name="T12" fmla="*/ 0 w 3143"/>
              <a:gd name="T13" fmla="*/ 2147483647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3"/>
              <a:gd name="T22" fmla="*/ 0 h 960"/>
              <a:gd name="T23" fmla="*/ 3143 w 3143"/>
              <a:gd name="T24" fmla="*/ 960 h 9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3" h="960">
                <a:moveTo>
                  <a:pt x="3143" y="0"/>
                </a:moveTo>
                <a:cubicBezTo>
                  <a:pt x="3103" y="32"/>
                  <a:pt x="3063" y="64"/>
                  <a:pt x="2995" y="102"/>
                </a:cubicBezTo>
                <a:cubicBezTo>
                  <a:pt x="2927" y="140"/>
                  <a:pt x="2854" y="178"/>
                  <a:pt x="2736" y="228"/>
                </a:cubicBezTo>
                <a:cubicBezTo>
                  <a:pt x="2618" y="278"/>
                  <a:pt x="2439" y="351"/>
                  <a:pt x="2287" y="401"/>
                </a:cubicBezTo>
                <a:cubicBezTo>
                  <a:pt x="2135" y="451"/>
                  <a:pt x="2011" y="479"/>
                  <a:pt x="1826" y="528"/>
                </a:cubicBezTo>
                <a:cubicBezTo>
                  <a:pt x="1641" y="577"/>
                  <a:pt x="1479" y="623"/>
                  <a:pt x="1175" y="695"/>
                </a:cubicBezTo>
                <a:cubicBezTo>
                  <a:pt x="871" y="767"/>
                  <a:pt x="435" y="863"/>
                  <a:pt x="0" y="96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41" name="Line 65"/>
          <p:cNvSpPr>
            <a:spLocks noChangeShapeType="1"/>
          </p:cNvSpPr>
          <p:nvPr/>
        </p:nvSpPr>
        <p:spPr bwMode="auto">
          <a:xfrm flipV="1">
            <a:off x="5219700" y="2266950"/>
            <a:ext cx="2274888" cy="8382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42" name="Line 66"/>
          <p:cNvSpPr>
            <a:spLocks noChangeShapeType="1"/>
          </p:cNvSpPr>
          <p:nvPr/>
        </p:nvSpPr>
        <p:spPr bwMode="auto">
          <a:xfrm flipV="1">
            <a:off x="5480050" y="3333750"/>
            <a:ext cx="2216150" cy="476250"/>
          </a:xfrm>
          <a:prstGeom prst="line">
            <a:avLst/>
          </a:prstGeom>
          <a:noFill/>
          <a:ln w="38100">
            <a:solidFill>
              <a:srgbClr val="FF3300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43" name="Line 67"/>
          <p:cNvSpPr>
            <a:spLocks noChangeShapeType="1"/>
          </p:cNvSpPr>
          <p:nvPr/>
        </p:nvSpPr>
        <p:spPr bwMode="auto">
          <a:xfrm flipH="1" flipV="1">
            <a:off x="5157788" y="3028950"/>
            <a:ext cx="482600" cy="1185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1344" name="Rectangle 74"/>
          <p:cNvSpPr>
            <a:spLocks noChangeArrowheads="1"/>
          </p:cNvSpPr>
          <p:nvPr/>
        </p:nvSpPr>
        <p:spPr bwMode="auto">
          <a:xfrm>
            <a:off x="7880350" y="2797175"/>
            <a:ext cx="1752600" cy="1905000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FF0000"/>
              </a:gs>
              <a:gs pos="100000">
                <a:srgbClr val="0000FF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/>
          </a:p>
        </p:txBody>
      </p:sp>
      <p:sp>
        <p:nvSpPr>
          <p:cNvPr id="611345" name="Line 75"/>
          <p:cNvSpPr>
            <a:spLocks noChangeShapeType="1"/>
          </p:cNvSpPr>
          <p:nvPr/>
        </p:nvSpPr>
        <p:spPr bwMode="auto">
          <a:xfrm>
            <a:off x="8037513" y="2797175"/>
            <a:ext cx="0" cy="1900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1346" name="Line 76"/>
          <p:cNvSpPr>
            <a:spLocks noChangeShapeType="1"/>
          </p:cNvSpPr>
          <p:nvPr/>
        </p:nvSpPr>
        <p:spPr bwMode="auto">
          <a:xfrm>
            <a:off x="9480550" y="2797175"/>
            <a:ext cx="0" cy="1900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1347" name="Text Box 77"/>
          <p:cNvSpPr txBox="1">
            <a:spLocks noChangeArrowheads="1"/>
          </p:cNvSpPr>
          <p:nvPr/>
        </p:nvSpPr>
        <p:spPr bwMode="auto">
          <a:xfrm>
            <a:off x="8118475" y="4989513"/>
            <a:ext cx="13049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400" b="1">
                <a:solidFill>
                  <a:schemeClr val="tx1"/>
                </a:solidFill>
              </a:rPr>
              <a:t>cold tool wall</a:t>
            </a:r>
          </a:p>
        </p:txBody>
      </p:sp>
      <p:sp>
        <p:nvSpPr>
          <p:cNvPr id="611348" name="Text Box 78"/>
          <p:cNvSpPr txBox="1">
            <a:spLocks noChangeArrowheads="1"/>
          </p:cNvSpPr>
          <p:nvPr/>
        </p:nvSpPr>
        <p:spPr bwMode="auto">
          <a:xfrm>
            <a:off x="8318500" y="2286000"/>
            <a:ext cx="88265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400" b="1">
                <a:solidFill>
                  <a:schemeClr val="tx1"/>
                </a:solidFill>
              </a:rPr>
              <a:t>hot core</a:t>
            </a:r>
          </a:p>
        </p:txBody>
      </p:sp>
      <p:sp>
        <p:nvSpPr>
          <p:cNvPr id="611349" name="Line 79"/>
          <p:cNvSpPr>
            <a:spLocks noChangeShapeType="1"/>
          </p:cNvSpPr>
          <p:nvPr/>
        </p:nvSpPr>
        <p:spPr bwMode="auto">
          <a:xfrm>
            <a:off x="8764588" y="2646363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1350" name="Line 80"/>
          <p:cNvSpPr>
            <a:spLocks noChangeShapeType="1"/>
          </p:cNvSpPr>
          <p:nvPr/>
        </p:nvSpPr>
        <p:spPr bwMode="auto">
          <a:xfrm flipH="1" flipV="1">
            <a:off x="7948613" y="4689475"/>
            <a:ext cx="260350" cy="295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1351" name="Line 81"/>
          <p:cNvSpPr>
            <a:spLocks noChangeShapeType="1"/>
          </p:cNvSpPr>
          <p:nvPr/>
        </p:nvSpPr>
        <p:spPr bwMode="auto">
          <a:xfrm flipV="1">
            <a:off x="9418638" y="4697413"/>
            <a:ext cx="125412" cy="350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74546" name="Freeform 82"/>
          <p:cNvSpPr>
            <a:spLocks/>
          </p:cNvSpPr>
          <p:nvPr/>
        </p:nvSpPr>
        <p:spPr bwMode="auto">
          <a:xfrm>
            <a:off x="5181600" y="3671888"/>
            <a:ext cx="1371600" cy="366712"/>
          </a:xfrm>
          <a:custGeom>
            <a:avLst/>
            <a:gdLst>
              <a:gd name="T0" fmla="*/ 2147483647 w 864"/>
              <a:gd name="T1" fmla="*/ 2147483647 h 231"/>
              <a:gd name="T2" fmla="*/ 2147483647 w 864"/>
              <a:gd name="T3" fmla="*/ 2147483647 h 231"/>
              <a:gd name="T4" fmla="*/ 2147483647 w 864"/>
              <a:gd name="T5" fmla="*/ 2147483647 h 231"/>
              <a:gd name="T6" fmla="*/ 2147483647 w 864"/>
              <a:gd name="T7" fmla="*/ 2147483647 h 231"/>
              <a:gd name="T8" fmla="*/ 2147483647 w 864"/>
              <a:gd name="T9" fmla="*/ 2147483647 h 231"/>
              <a:gd name="T10" fmla="*/ 2147483647 w 864"/>
              <a:gd name="T11" fmla="*/ 2147483647 h 231"/>
              <a:gd name="T12" fmla="*/ 0 w 864"/>
              <a:gd name="T13" fmla="*/ 2147483647 h 2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4"/>
              <a:gd name="T22" fmla="*/ 0 h 231"/>
              <a:gd name="T23" fmla="*/ 864 w 864"/>
              <a:gd name="T24" fmla="*/ 231 h 2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4" h="231">
                <a:moveTo>
                  <a:pt x="864" y="39"/>
                </a:moveTo>
                <a:cubicBezTo>
                  <a:pt x="833" y="22"/>
                  <a:pt x="803" y="6"/>
                  <a:pt x="753" y="3"/>
                </a:cubicBezTo>
                <a:cubicBezTo>
                  <a:pt x="703" y="0"/>
                  <a:pt x="637" y="9"/>
                  <a:pt x="563" y="20"/>
                </a:cubicBezTo>
                <a:cubicBezTo>
                  <a:pt x="489" y="31"/>
                  <a:pt x="372" y="53"/>
                  <a:pt x="309" y="66"/>
                </a:cubicBezTo>
                <a:cubicBezTo>
                  <a:pt x="246" y="79"/>
                  <a:pt x="218" y="79"/>
                  <a:pt x="182" y="100"/>
                </a:cubicBezTo>
                <a:cubicBezTo>
                  <a:pt x="146" y="121"/>
                  <a:pt x="120" y="171"/>
                  <a:pt x="90" y="193"/>
                </a:cubicBezTo>
                <a:cubicBezTo>
                  <a:pt x="60" y="215"/>
                  <a:pt x="30" y="223"/>
                  <a:pt x="0" y="231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grpSp>
        <p:nvGrpSpPr>
          <p:cNvPr id="574569" name="Group 105"/>
          <p:cNvGrpSpPr>
            <a:grpSpLocks/>
          </p:cNvGrpSpPr>
          <p:nvPr/>
        </p:nvGrpSpPr>
        <p:grpSpPr bwMode="auto">
          <a:xfrm>
            <a:off x="6677025" y="2590800"/>
            <a:ext cx="28575" cy="3067050"/>
            <a:chOff x="4446" y="1632"/>
            <a:chExt cx="18" cy="1932"/>
          </a:xfrm>
        </p:grpSpPr>
        <p:sp>
          <p:nvSpPr>
            <p:cNvPr id="611384" name="Line 41"/>
            <p:cNvSpPr>
              <a:spLocks noChangeShapeType="1"/>
            </p:cNvSpPr>
            <p:nvPr/>
          </p:nvSpPr>
          <p:spPr bwMode="auto">
            <a:xfrm flipH="1">
              <a:off x="4446" y="1632"/>
              <a:ext cx="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1385" name="Line 94"/>
            <p:cNvSpPr>
              <a:spLocks noChangeShapeType="1"/>
            </p:cNvSpPr>
            <p:nvPr/>
          </p:nvSpPr>
          <p:spPr bwMode="auto">
            <a:xfrm>
              <a:off x="4464" y="342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74571" name="Group 107"/>
          <p:cNvGrpSpPr>
            <a:grpSpLocks/>
          </p:cNvGrpSpPr>
          <p:nvPr/>
        </p:nvGrpSpPr>
        <p:grpSpPr bwMode="auto">
          <a:xfrm>
            <a:off x="3124200" y="2819400"/>
            <a:ext cx="2057400" cy="2857500"/>
            <a:chOff x="2208" y="1776"/>
            <a:chExt cx="1296" cy="1800"/>
          </a:xfrm>
        </p:grpSpPr>
        <p:sp>
          <p:nvSpPr>
            <p:cNvPr id="611380" name="Oval 34"/>
            <p:cNvSpPr>
              <a:spLocks noChangeArrowheads="1"/>
            </p:cNvSpPr>
            <p:nvPr/>
          </p:nvSpPr>
          <p:spPr bwMode="auto">
            <a:xfrm>
              <a:off x="3378" y="2521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B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1381" name="Text Box 50"/>
            <p:cNvSpPr txBox="1">
              <a:spLocks noChangeArrowheads="1"/>
            </p:cNvSpPr>
            <p:nvPr/>
          </p:nvSpPr>
          <p:spPr bwMode="auto">
            <a:xfrm>
              <a:off x="2208" y="1776"/>
              <a:ext cx="912" cy="41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end packing phase        (freeze off)</a:t>
              </a:r>
            </a:p>
          </p:txBody>
        </p:sp>
        <p:sp>
          <p:nvSpPr>
            <p:cNvPr id="611382" name="Line 51"/>
            <p:cNvSpPr>
              <a:spLocks noChangeShapeType="1"/>
            </p:cNvSpPr>
            <p:nvPr/>
          </p:nvSpPr>
          <p:spPr bwMode="auto">
            <a:xfrm>
              <a:off x="3024" y="2112"/>
              <a:ext cx="37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1383" name="Line 96"/>
            <p:cNvSpPr>
              <a:spLocks noChangeShapeType="1"/>
            </p:cNvSpPr>
            <p:nvPr/>
          </p:nvSpPr>
          <p:spPr bwMode="auto">
            <a:xfrm>
              <a:off x="3444" y="3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1219200" y="1720850"/>
            <a:ext cx="3810000" cy="3965575"/>
            <a:chOff x="1219974" y="1720850"/>
            <a:chExt cx="3810000" cy="3965575"/>
          </a:xfrm>
        </p:grpSpPr>
        <p:sp>
          <p:nvSpPr>
            <p:cNvPr id="611370" name="Text Box 42"/>
            <p:cNvSpPr txBox="1">
              <a:spLocks noChangeArrowheads="1"/>
            </p:cNvSpPr>
            <p:nvPr/>
          </p:nvSpPr>
          <p:spPr bwMode="auto">
            <a:xfrm>
              <a:off x="1381899" y="1720850"/>
              <a:ext cx="3190875" cy="641350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lang="en-GB" altLang="en-US" b="1">
                  <a:solidFill>
                    <a:schemeClr val="tx1"/>
                  </a:solidFill>
                </a:rPr>
                <a:t>hot core:		A-B-C</a:t>
              </a:r>
            </a:p>
            <a:p>
              <a:pPr defTabSz="762000" eaLnBrk="0" hangingPunct="0">
                <a:lnSpc>
                  <a:spcPct val="90000"/>
                </a:lnSpc>
              </a:pPr>
              <a:r>
                <a:rPr lang="en-GB" altLang="en-US" b="1">
                  <a:solidFill>
                    <a:schemeClr val="tx1"/>
                  </a:solidFill>
                </a:rPr>
                <a:t>cold tool wall:	A-D-E</a:t>
              </a:r>
            </a:p>
          </p:txBody>
        </p:sp>
        <p:grpSp>
          <p:nvGrpSpPr>
            <p:cNvPr id="611371" name="Group 112"/>
            <p:cNvGrpSpPr>
              <a:grpSpLocks/>
            </p:cNvGrpSpPr>
            <p:nvPr/>
          </p:nvGrpSpPr>
          <p:grpSpPr bwMode="auto">
            <a:xfrm>
              <a:off x="1219974" y="3709988"/>
              <a:ext cx="3810000" cy="1976437"/>
              <a:chOff x="1008" y="2337"/>
              <a:chExt cx="2400" cy="1245"/>
            </a:xfrm>
          </p:grpSpPr>
          <p:sp>
            <p:nvSpPr>
              <p:cNvPr id="611372" name="Oval 36"/>
              <p:cNvSpPr>
                <a:spLocks noChangeArrowheads="1"/>
              </p:cNvSpPr>
              <p:nvPr/>
            </p:nvSpPr>
            <p:spPr bwMode="auto">
              <a:xfrm>
                <a:off x="1824" y="2832"/>
                <a:ext cx="126" cy="126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en-GB" altLang="en-US" sz="1200" b="1">
                    <a:solidFill>
                      <a:schemeClr val="bg1"/>
                    </a:solidFill>
                  </a:rPr>
                  <a:t>E</a:t>
                </a:r>
                <a:endParaRPr lang="en-GB" altLang="en-US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1373" name="Oval 44"/>
              <p:cNvSpPr>
                <a:spLocks noChangeArrowheads="1"/>
              </p:cNvSpPr>
              <p:nvPr/>
            </p:nvSpPr>
            <p:spPr bwMode="auto">
              <a:xfrm>
                <a:off x="2640" y="2832"/>
                <a:ext cx="126" cy="126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en-GB" altLang="en-US" sz="1200" b="1">
                    <a:solidFill>
                      <a:schemeClr val="bg1"/>
                    </a:solidFill>
                  </a:rPr>
                  <a:t>D</a:t>
                </a:r>
                <a:endParaRPr lang="en-GB" altLang="en-US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1374" name="Line 47"/>
              <p:cNvSpPr>
                <a:spLocks noChangeShapeType="1"/>
              </p:cNvSpPr>
              <p:nvPr/>
            </p:nvSpPr>
            <p:spPr bwMode="auto">
              <a:xfrm flipH="1">
                <a:off x="1962" y="2898"/>
                <a:ext cx="6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11375" name="Text Box 55"/>
              <p:cNvSpPr txBox="1">
                <a:spLocks noChangeArrowheads="1"/>
              </p:cNvSpPr>
              <p:nvPr/>
            </p:nvSpPr>
            <p:spPr bwMode="auto">
              <a:xfrm>
                <a:off x="1008" y="2337"/>
                <a:ext cx="768" cy="417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en-GB" altLang="en-US" sz="1600" b="1">
                    <a:solidFill>
                      <a:schemeClr val="tx1"/>
                    </a:solidFill>
                  </a:rPr>
                  <a:t>ejection temperature at skin </a:t>
                </a:r>
              </a:p>
            </p:txBody>
          </p:sp>
          <p:sp>
            <p:nvSpPr>
              <p:cNvPr id="611376" name="Line 56"/>
              <p:cNvSpPr>
                <a:spLocks noChangeShapeType="1"/>
              </p:cNvSpPr>
              <p:nvPr/>
            </p:nvSpPr>
            <p:spPr bwMode="auto">
              <a:xfrm>
                <a:off x="1662" y="2694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11377" name="Freeform 83"/>
              <p:cNvSpPr>
                <a:spLocks/>
              </p:cNvSpPr>
              <p:nvPr/>
            </p:nvSpPr>
            <p:spPr bwMode="auto">
              <a:xfrm>
                <a:off x="2784" y="2640"/>
                <a:ext cx="624" cy="240"/>
              </a:xfrm>
              <a:custGeom>
                <a:avLst/>
                <a:gdLst>
                  <a:gd name="T0" fmla="*/ 624 w 624"/>
                  <a:gd name="T1" fmla="*/ 0 h 240"/>
                  <a:gd name="T2" fmla="*/ 476 w 624"/>
                  <a:gd name="T3" fmla="*/ 73 h 240"/>
                  <a:gd name="T4" fmla="*/ 378 w 624"/>
                  <a:gd name="T5" fmla="*/ 119 h 240"/>
                  <a:gd name="T6" fmla="*/ 194 w 624"/>
                  <a:gd name="T7" fmla="*/ 194 h 240"/>
                  <a:gd name="T8" fmla="*/ 0 w 624"/>
                  <a:gd name="T9" fmla="*/ 240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240"/>
                  <a:gd name="T17" fmla="*/ 624 w 624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240">
                    <a:moveTo>
                      <a:pt x="624" y="0"/>
                    </a:moveTo>
                    <a:cubicBezTo>
                      <a:pt x="570" y="26"/>
                      <a:pt x="517" y="53"/>
                      <a:pt x="476" y="73"/>
                    </a:cubicBezTo>
                    <a:cubicBezTo>
                      <a:pt x="435" y="93"/>
                      <a:pt x="425" y="99"/>
                      <a:pt x="378" y="119"/>
                    </a:cubicBezTo>
                    <a:cubicBezTo>
                      <a:pt x="331" y="139"/>
                      <a:pt x="257" y="174"/>
                      <a:pt x="194" y="194"/>
                    </a:cubicBezTo>
                    <a:cubicBezTo>
                      <a:pt x="131" y="214"/>
                      <a:pt x="65" y="227"/>
                      <a:pt x="0" y="240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11378" name="Line 97"/>
              <p:cNvSpPr>
                <a:spLocks noChangeShapeType="1"/>
              </p:cNvSpPr>
              <p:nvPr/>
            </p:nvSpPr>
            <p:spPr bwMode="auto">
              <a:xfrm>
                <a:off x="2736" y="343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611379" name="Line 98"/>
              <p:cNvSpPr>
                <a:spLocks noChangeShapeType="1"/>
              </p:cNvSpPr>
              <p:nvPr/>
            </p:nvSpPr>
            <p:spPr bwMode="auto">
              <a:xfrm>
                <a:off x="1908" y="343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574572" name="Group 108"/>
          <p:cNvGrpSpPr>
            <a:grpSpLocks/>
          </p:cNvGrpSpPr>
          <p:nvPr/>
        </p:nvGrpSpPr>
        <p:grpSpPr bwMode="auto">
          <a:xfrm>
            <a:off x="1747838" y="2979738"/>
            <a:ext cx="3224212" cy="2706687"/>
            <a:chOff x="1341" y="1877"/>
            <a:chExt cx="2031" cy="1705"/>
          </a:xfrm>
        </p:grpSpPr>
        <p:sp>
          <p:nvSpPr>
            <p:cNvPr id="611365" name="Oval 35"/>
            <p:cNvSpPr>
              <a:spLocks noChangeArrowheads="1"/>
            </p:cNvSpPr>
            <p:nvPr/>
          </p:nvSpPr>
          <p:spPr bwMode="auto">
            <a:xfrm>
              <a:off x="2592" y="2514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C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1366" name="Line 46"/>
            <p:cNvSpPr>
              <a:spLocks noChangeShapeType="1"/>
            </p:cNvSpPr>
            <p:nvPr/>
          </p:nvSpPr>
          <p:spPr bwMode="auto">
            <a:xfrm flipH="1">
              <a:off x="2736" y="2574"/>
              <a:ext cx="6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1367" name="Text Box 52"/>
            <p:cNvSpPr txBox="1">
              <a:spLocks noChangeArrowheads="1"/>
            </p:cNvSpPr>
            <p:nvPr/>
          </p:nvSpPr>
          <p:spPr bwMode="auto">
            <a:xfrm>
              <a:off x="1341" y="1877"/>
              <a:ext cx="768" cy="41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ejection temperature at core</a:t>
              </a:r>
            </a:p>
          </p:txBody>
        </p:sp>
        <p:sp>
          <p:nvSpPr>
            <p:cNvPr id="611368" name="Line 54"/>
            <p:cNvSpPr>
              <a:spLocks noChangeShapeType="1"/>
            </p:cNvSpPr>
            <p:nvPr/>
          </p:nvSpPr>
          <p:spPr bwMode="auto">
            <a:xfrm>
              <a:off x="1965" y="2261"/>
              <a:ext cx="627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1369" name="Line 101"/>
            <p:cNvSpPr>
              <a:spLocks noChangeShapeType="1"/>
            </p:cNvSpPr>
            <p:nvPr/>
          </p:nvSpPr>
          <p:spPr bwMode="auto">
            <a:xfrm>
              <a:off x="2688" y="34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74575" name="Group 111"/>
          <p:cNvGrpSpPr>
            <a:grpSpLocks/>
          </p:cNvGrpSpPr>
          <p:nvPr/>
        </p:nvGrpSpPr>
        <p:grpSpPr bwMode="auto">
          <a:xfrm>
            <a:off x="1143000" y="4829175"/>
            <a:ext cx="1600200" cy="1250950"/>
            <a:chOff x="960" y="3042"/>
            <a:chExt cx="1008" cy="788"/>
          </a:xfrm>
        </p:grpSpPr>
        <p:sp>
          <p:nvSpPr>
            <p:cNvPr id="611362" name="Oval 37"/>
            <p:cNvSpPr>
              <a:spLocks noChangeArrowheads="1"/>
            </p:cNvSpPr>
            <p:nvPr/>
          </p:nvSpPr>
          <p:spPr bwMode="auto">
            <a:xfrm>
              <a:off x="1200" y="3042"/>
              <a:ext cx="126" cy="12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F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1363" name="Line 85"/>
            <p:cNvSpPr>
              <a:spLocks noChangeShapeType="1"/>
            </p:cNvSpPr>
            <p:nvPr/>
          </p:nvSpPr>
          <p:spPr bwMode="auto">
            <a:xfrm>
              <a:off x="1248" y="31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1364" name="Text Box 84"/>
            <p:cNvSpPr txBox="1">
              <a:spLocks noChangeArrowheads="1"/>
            </p:cNvSpPr>
            <p:nvPr/>
          </p:nvSpPr>
          <p:spPr bwMode="auto">
            <a:xfrm>
              <a:off x="960" y="3552"/>
              <a:ext cx="1008" cy="27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ambient temperature </a:t>
              </a:r>
            </a:p>
          </p:txBody>
        </p:sp>
      </p:grpSp>
      <p:sp>
        <p:nvSpPr>
          <p:cNvPr id="611358" name="Text Box 113"/>
          <p:cNvSpPr txBox="1">
            <a:spLocks noChangeArrowheads="1"/>
          </p:cNvSpPr>
          <p:nvPr/>
        </p:nvSpPr>
        <p:spPr bwMode="auto">
          <a:xfrm rot="-1250929">
            <a:off x="4692650" y="2362200"/>
            <a:ext cx="21002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>
                <a:solidFill>
                  <a:srgbClr val="FF6600"/>
                </a:solidFill>
              </a:rPr>
              <a:t>ambient</a:t>
            </a:r>
            <a:r>
              <a:rPr lang="de-DE" altLang="en-US" sz="2800" b="1">
                <a:solidFill>
                  <a:srgbClr val="FF6600"/>
                </a:solidFill>
              </a:rPr>
              <a:t> P</a:t>
            </a:r>
            <a:r>
              <a:rPr lang="de-DE" altLang="en-US" sz="2800" b="1" baseline="-25000">
                <a:solidFill>
                  <a:srgbClr val="FF6600"/>
                </a:solidFill>
              </a:rPr>
              <a:t>0</a:t>
            </a:r>
            <a:r>
              <a:rPr lang="de-DE" altLang="en-US" sz="2800">
                <a:solidFill>
                  <a:srgbClr val="FF6600"/>
                </a:solidFill>
              </a:rPr>
              <a:t> </a:t>
            </a:r>
            <a:endParaRPr lang="en-GB" altLang="en-US" sz="2800">
              <a:solidFill>
                <a:srgbClr val="FF6600"/>
              </a:solidFill>
            </a:endParaRPr>
          </a:p>
        </p:txBody>
      </p:sp>
      <p:sp>
        <p:nvSpPr>
          <p:cNvPr id="611359" name="Text Box 113"/>
          <p:cNvSpPr txBox="1">
            <a:spLocks noChangeArrowheads="1"/>
          </p:cNvSpPr>
          <p:nvPr/>
        </p:nvSpPr>
        <p:spPr bwMode="auto">
          <a:xfrm rot="-718427">
            <a:off x="5456238" y="3138488"/>
            <a:ext cx="210026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>
                <a:solidFill>
                  <a:srgbClr val="FF3300"/>
                </a:solidFill>
              </a:rPr>
              <a:t>pack </a:t>
            </a:r>
            <a:r>
              <a:rPr lang="de-DE" altLang="en-US" sz="2800" b="1">
                <a:solidFill>
                  <a:srgbClr val="FF3300"/>
                </a:solidFill>
              </a:rPr>
              <a:t>P</a:t>
            </a:r>
            <a:r>
              <a:rPr lang="de-DE" altLang="en-US" b="1">
                <a:solidFill>
                  <a:srgbClr val="FF3300"/>
                </a:solidFill>
              </a:rPr>
              <a:t>p</a:t>
            </a:r>
            <a:r>
              <a:rPr lang="de-DE" altLang="en-US" sz="2800">
                <a:solidFill>
                  <a:srgbClr val="FF3300"/>
                </a:solidFill>
              </a:rPr>
              <a:t> </a:t>
            </a:r>
            <a:endParaRPr lang="en-GB" altLang="en-US" sz="2800">
              <a:solidFill>
                <a:srgbClr val="FF3300"/>
              </a:solidFill>
            </a:endParaRPr>
          </a:p>
        </p:txBody>
      </p:sp>
      <p:sp>
        <p:nvSpPr>
          <p:cNvPr id="611360" name="Text Box 113"/>
          <p:cNvSpPr txBox="1">
            <a:spLocks noChangeArrowheads="1"/>
          </p:cNvSpPr>
          <p:nvPr/>
        </p:nvSpPr>
        <p:spPr bwMode="auto">
          <a:xfrm rot="-718427">
            <a:off x="7004050" y="3586163"/>
            <a:ext cx="8667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800" b="1">
                <a:solidFill>
                  <a:srgbClr val="CC3300"/>
                </a:solidFill>
              </a:rPr>
              <a:t>P</a:t>
            </a:r>
            <a:r>
              <a:rPr lang="de-DE" altLang="en-US" b="1">
                <a:solidFill>
                  <a:srgbClr val="CC3300"/>
                </a:solidFill>
              </a:rPr>
              <a:t>so</a:t>
            </a:r>
            <a:r>
              <a:rPr lang="de-DE" altLang="en-US" sz="2800">
                <a:solidFill>
                  <a:srgbClr val="CC3300"/>
                </a:solidFill>
              </a:rPr>
              <a:t> </a:t>
            </a:r>
            <a:endParaRPr lang="en-GB" altLang="en-US" sz="2800">
              <a:solidFill>
                <a:srgbClr val="CC3300"/>
              </a:solidFill>
            </a:endParaRPr>
          </a:p>
        </p:txBody>
      </p:sp>
      <p:sp>
        <p:nvSpPr>
          <p:cNvPr id="64" name="Rechteck 63"/>
          <p:cNvSpPr>
            <a:spLocks noChangeArrowheads="1"/>
          </p:cNvSpPr>
          <p:nvPr/>
        </p:nvSpPr>
        <p:spPr bwMode="auto">
          <a:xfrm>
            <a:off x="7096125" y="6357938"/>
            <a:ext cx="714375" cy="28575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546" grpId="0" animBg="1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52513"/>
            <a:ext cx="8458200" cy="5030787"/>
          </a:xfrm>
          <a:noFill/>
          <a:ln>
            <a:miter lim="800000"/>
            <a:headEnd/>
            <a:tailEnd/>
          </a:ln>
        </p:spPr>
        <p:txBody>
          <a:bodyPr vert="horz" wrap="square" lIns="83814" tIns="41907" rIns="83814" bIns="41907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600" dirty="0"/>
              <a:t>Basic terms in rheology</a:t>
            </a:r>
          </a:p>
          <a:p>
            <a:pPr lvl="1"/>
            <a:r>
              <a:rPr lang="en-GB" altLang="en-US" sz="2500" dirty="0"/>
              <a:t>Shear flow and stretch flow</a:t>
            </a:r>
            <a:endParaRPr lang="en-GB" altLang="en-US" sz="2300" dirty="0"/>
          </a:p>
          <a:p>
            <a:pPr lvl="1"/>
            <a:r>
              <a:rPr lang="en-GB" altLang="en-US" sz="2300" dirty="0"/>
              <a:t>Viscosity</a:t>
            </a:r>
          </a:p>
          <a:p>
            <a:pPr lvl="1"/>
            <a:r>
              <a:rPr lang="en-GB" altLang="en-US" sz="2300" dirty="0"/>
              <a:t>Fill rate and pressure demand </a:t>
            </a:r>
          </a:p>
          <a:p>
            <a:pPr lvl="1"/>
            <a:r>
              <a:rPr lang="en-GB" altLang="en-US" sz="2300" dirty="0" err="1"/>
              <a:t>pvt</a:t>
            </a:r>
            <a:r>
              <a:rPr lang="en-GB" altLang="en-US" sz="2300" dirty="0"/>
              <a:t> diagram  </a:t>
            </a:r>
          </a:p>
          <a:p>
            <a:pPr lvl="1"/>
            <a:endParaRPr lang="en-GB" altLang="en-US" sz="2300" dirty="0"/>
          </a:p>
          <a:p>
            <a:r>
              <a:rPr lang="en-GB" altLang="en-US" sz="2600" dirty="0"/>
              <a:t>Fibre orientation in injection moulding</a:t>
            </a:r>
          </a:p>
          <a:p>
            <a:pPr lvl="1"/>
            <a:r>
              <a:rPr lang="en-GB" altLang="en-US" sz="2500" dirty="0"/>
              <a:t>Mechanisms orienting the fibres</a:t>
            </a:r>
          </a:p>
          <a:p>
            <a:pPr lvl="1"/>
            <a:r>
              <a:rPr lang="en-GB" altLang="en-US" sz="2500" dirty="0"/>
              <a:t>Examples</a:t>
            </a:r>
          </a:p>
          <a:p>
            <a:pPr lvl="2"/>
            <a:r>
              <a:rPr lang="en-GB" altLang="en-US" sz="2100" dirty="0"/>
              <a:t>Fibre orientation at ribs</a:t>
            </a:r>
          </a:p>
          <a:p>
            <a:pPr lvl="2"/>
            <a:r>
              <a:rPr lang="en-GB" altLang="en-US" sz="2100" dirty="0"/>
              <a:t>Fibre orientation at obstacles</a:t>
            </a:r>
          </a:p>
        </p:txBody>
      </p:sp>
      <p:sp>
        <p:nvSpPr>
          <p:cNvPr id="574466" name="Rectangle 5"/>
          <p:cNvSpPr>
            <a:spLocks noGrp="1" noChangeArrowheads="1"/>
          </p:cNvSpPr>
          <p:nvPr>
            <p:ph type="title"/>
          </p:nvPr>
        </p:nvSpPr>
        <p:spPr>
          <a:xfrm>
            <a:off x="282575" y="188913"/>
            <a:ext cx="9410700" cy="446087"/>
          </a:xfrm>
        </p:spPr>
        <p:txBody>
          <a:bodyPr/>
          <a:lstStyle/>
          <a:p>
            <a:r>
              <a:rPr lang="en-GB" altLang="en-US"/>
              <a:t>Abstract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690" name="Group 58"/>
          <p:cNvGrpSpPr>
            <a:grpSpLocks/>
          </p:cNvGrpSpPr>
          <p:nvPr/>
        </p:nvGrpSpPr>
        <p:grpSpPr bwMode="auto">
          <a:xfrm>
            <a:off x="1466850" y="4106863"/>
            <a:ext cx="6991350" cy="846137"/>
            <a:chOff x="924" y="2587"/>
            <a:chExt cx="4404" cy="533"/>
          </a:xfrm>
        </p:grpSpPr>
        <p:sp>
          <p:nvSpPr>
            <p:cNvPr id="613412" name="AutoShape 19"/>
            <p:cNvSpPr>
              <a:spLocks/>
            </p:cNvSpPr>
            <p:nvPr/>
          </p:nvSpPr>
          <p:spPr bwMode="auto">
            <a:xfrm flipH="1">
              <a:off x="3596" y="2587"/>
              <a:ext cx="106" cy="533"/>
            </a:xfrm>
            <a:prstGeom prst="leftBrace">
              <a:avLst>
                <a:gd name="adj1" fmla="val 4190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613413" name="Text Box 22"/>
            <p:cNvSpPr txBox="1">
              <a:spLocks noChangeArrowheads="1"/>
            </p:cNvSpPr>
            <p:nvPr/>
          </p:nvSpPr>
          <p:spPr bwMode="auto">
            <a:xfrm>
              <a:off x="3888" y="2592"/>
              <a:ext cx="1440" cy="43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>
                  <a:solidFill>
                    <a:schemeClr val="tx1"/>
                  </a:solidFill>
                </a:rPr>
                <a:t>shrinkage potential</a:t>
              </a:r>
            </a:p>
          </p:txBody>
        </p:sp>
        <p:sp>
          <p:nvSpPr>
            <p:cNvPr id="613414" name="Rectangle 57"/>
            <p:cNvSpPr>
              <a:spLocks noChangeArrowheads="1"/>
            </p:cNvSpPr>
            <p:nvPr/>
          </p:nvSpPr>
          <p:spPr bwMode="auto">
            <a:xfrm>
              <a:off x="924" y="2592"/>
              <a:ext cx="2672" cy="52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613378" name="Freeform 2"/>
          <p:cNvSpPr>
            <a:spLocks/>
          </p:cNvSpPr>
          <p:nvPr/>
        </p:nvSpPr>
        <p:spPr bwMode="auto">
          <a:xfrm>
            <a:off x="1724025" y="3810000"/>
            <a:ext cx="4137025" cy="1524000"/>
          </a:xfrm>
          <a:custGeom>
            <a:avLst/>
            <a:gdLst>
              <a:gd name="T0" fmla="*/ 2147483647 w 3143"/>
              <a:gd name="T1" fmla="*/ 0 h 960"/>
              <a:gd name="T2" fmla="*/ 2147483647 w 3143"/>
              <a:gd name="T3" fmla="*/ 2147483647 h 960"/>
              <a:gd name="T4" fmla="*/ 2147483647 w 3143"/>
              <a:gd name="T5" fmla="*/ 2147483647 h 960"/>
              <a:gd name="T6" fmla="*/ 2147483647 w 3143"/>
              <a:gd name="T7" fmla="*/ 2147483647 h 960"/>
              <a:gd name="T8" fmla="*/ 2147483647 w 3143"/>
              <a:gd name="T9" fmla="*/ 2147483647 h 960"/>
              <a:gd name="T10" fmla="*/ 2147483647 w 3143"/>
              <a:gd name="T11" fmla="*/ 2147483647 h 960"/>
              <a:gd name="T12" fmla="*/ 0 w 3143"/>
              <a:gd name="T13" fmla="*/ 2147483647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3"/>
              <a:gd name="T22" fmla="*/ 0 h 960"/>
              <a:gd name="T23" fmla="*/ 3143 w 3143"/>
              <a:gd name="T24" fmla="*/ 960 h 9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3" h="960">
                <a:moveTo>
                  <a:pt x="3143" y="0"/>
                </a:moveTo>
                <a:cubicBezTo>
                  <a:pt x="3103" y="32"/>
                  <a:pt x="3063" y="64"/>
                  <a:pt x="2995" y="102"/>
                </a:cubicBezTo>
                <a:cubicBezTo>
                  <a:pt x="2927" y="140"/>
                  <a:pt x="2854" y="178"/>
                  <a:pt x="2736" y="228"/>
                </a:cubicBezTo>
                <a:cubicBezTo>
                  <a:pt x="2618" y="278"/>
                  <a:pt x="2439" y="351"/>
                  <a:pt x="2287" y="401"/>
                </a:cubicBezTo>
                <a:cubicBezTo>
                  <a:pt x="2135" y="451"/>
                  <a:pt x="2011" y="479"/>
                  <a:pt x="1826" y="528"/>
                </a:cubicBezTo>
                <a:cubicBezTo>
                  <a:pt x="1641" y="577"/>
                  <a:pt x="1479" y="623"/>
                  <a:pt x="1175" y="695"/>
                </a:cubicBezTo>
                <a:cubicBezTo>
                  <a:pt x="871" y="767"/>
                  <a:pt x="435" y="863"/>
                  <a:pt x="0" y="96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79" name="Freeform 3"/>
          <p:cNvSpPr>
            <a:spLocks/>
          </p:cNvSpPr>
          <p:nvPr/>
        </p:nvSpPr>
        <p:spPr bwMode="auto">
          <a:xfrm>
            <a:off x="1789113" y="3105150"/>
            <a:ext cx="3811587" cy="1914525"/>
          </a:xfrm>
          <a:custGeom>
            <a:avLst/>
            <a:gdLst>
              <a:gd name="T0" fmla="*/ 2147483647 w 2897"/>
              <a:gd name="T1" fmla="*/ 0 h 1206"/>
              <a:gd name="T2" fmla="*/ 2147483647 w 2897"/>
              <a:gd name="T3" fmla="*/ 2147483647 h 1206"/>
              <a:gd name="T4" fmla="*/ 2147483647 w 2897"/>
              <a:gd name="T5" fmla="*/ 2147483647 h 1206"/>
              <a:gd name="T6" fmla="*/ 2147483647 w 2897"/>
              <a:gd name="T7" fmla="*/ 2147483647 h 1206"/>
              <a:gd name="T8" fmla="*/ 2147483647 w 2897"/>
              <a:gd name="T9" fmla="*/ 2147483647 h 1206"/>
              <a:gd name="T10" fmla="*/ 2147483647 w 2897"/>
              <a:gd name="T11" fmla="*/ 2147483647 h 1206"/>
              <a:gd name="T12" fmla="*/ 0 w 2897"/>
              <a:gd name="T13" fmla="*/ 2147483647 h 1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97"/>
              <a:gd name="T22" fmla="*/ 0 h 1206"/>
              <a:gd name="T23" fmla="*/ 2897 w 2897"/>
              <a:gd name="T24" fmla="*/ 1206 h 1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97" h="1206">
                <a:moveTo>
                  <a:pt x="2897" y="0"/>
                </a:moveTo>
                <a:cubicBezTo>
                  <a:pt x="2827" y="65"/>
                  <a:pt x="2758" y="131"/>
                  <a:pt x="2672" y="192"/>
                </a:cubicBezTo>
                <a:cubicBezTo>
                  <a:pt x="2586" y="253"/>
                  <a:pt x="2475" y="311"/>
                  <a:pt x="2379" y="365"/>
                </a:cubicBezTo>
                <a:cubicBezTo>
                  <a:pt x="2283" y="419"/>
                  <a:pt x="2214" y="461"/>
                  <a:pt x="2096" y="515"/>
                </a:cubicBezTo>
                <a:cubicBezTo>
                  <a:pt x="1978" y="569"/>
                  <a:pt x="1833" y="627"/>
                  <a:pt x="1670" y="687"/>
                </a:cubicBezTo>
                <a:cubicBezTo>
                  <a:pt x="1507" y="747"/>
                  <a:pt x="1395" y="790"/>
                  <a:pt x="1117" y="877"/>
                </a:cubicBezTo>
                <a:cubicBezTo>
                  <a:pt x="839" y="964"/>
                  <a:pt x="183" y="1152"/>
                  <a:pt x="0" y="1206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80" name="Line 4"/>
          <p:cNvSpPr>
            <a:spLocks noChangeShapeType="1"/>
          </p:cNvSpPr>
          <p:nvPr/>
        </p:nvSpPr>
        <p:spPr bwMode="auto">
          <a:xfrm>
            <a:off x="4267200" y="4095750"/>
            <a:ext cx="14478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81" name="Line 5"/>
          <p:cNvSpPr>
            <a:spLocks noChangeShapeType="1"/>
          </p:cNvSpPr>
          <p:nvPr/>
        </p:nvSpPr>
        <p:spPr bwMode="auto">
          <a:xfrm>
            <a:off x="2133600" y="49530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82" name="Rectangle 6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</a:t>
            </a:r>
            <a:r>
              <a:rPr lang="de-DE" altLang="en-US" sz="2900"/>
              <a:t>3</a:t>
            </a:r>
            <a:r>
              <a:rPr lang="en-GB" altLang="en-US" sz="2900"/>
              <a:t>)</a:t>
            </a:r>
          </a:p>
        </p:txBody>
      </p:sp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6248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13384" name="Line 8"/>
          <p:cNvSpPr>
            <a:spLocks noChangeShapeType="1"/>
          </p:cNvSpPr>
          <p:nvPr/>
        </p:nvSpPr>
        <p:spPr bwMode="auto">
          <a:xfrm flipV="1">
            <a:off x="1447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13385" name="Line 9"/>
          <p:cNvSpPr>
            <a:spLocks noChangeShapeType="1"/>
          </p:cNvSpPr>
          <p:nvPr/>
        </p:nvSpPr>
        <p:spPr bwMode="auto">
          <a:xfrm>
            <a:off x="1447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86" name="Text Box 10"/>
          <p:cNvSpPr txBox="1">
            <a:spLocks noChangeArrowheads="1"/>
          </p:cNvSpPr>
          <p:nvPr/>
        </p:nvSpPr>
        <p:spPr bwMode="auto">
          <a:xfrm rot="-5400000">
            <a:off x="-731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13387" name="Text Box 11"/>
          <p:cNvSpPr txBox="1">
            <a:spLocks noChangeArrowheads="1"/>
          </p:cNvSpPr>
          <p:nvPr/>
        </p:nvSpPr>
        <p:spPr bwMode="auto">
          <a:xfrm>
            <a:off x="914400" y="990600"/>
            <a:ext cx="48006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How Packing effects Shrinkage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13388" name="Oval 12"/>
          <p:cNvSpPr>
            <a:spLocks noChangeArrowheads="1"/>
          </p:cNvSpPr>
          <p:nvPr/>
        </p:nvSpPr>
        <p:spPr bwMode="auto">
          <a:xfrm>
            <a:off x="1905000" y="4829175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F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3389" name="Text Box 13"/>
          <p:cNvSpPr txBox="1">
            <a:spLocks noChangeArrowheads="1"/>
          </p:cNvSpPr>
          <p:nvPr/>
        </p:nvSpPr>
        <p:spPr bwMode="auto">
          <a:xfrm>
            <a:off x="1524000" y="5638800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ambient temperature </a:t>
            </a:r>
          </a:p>
        </p:txBody>
      </p:sp>
      <p:sp>
        <p:nvSpPr>
          <p:cNvPr id="613390" name="Line 14"/>
          <p:cNvSpPr>
            <a:spLocks noChangeShapeType="1"/>
          </p:cNvSpPr>
          <p:nvPr/>
        </p:nvSpPr>
        <p:spPr bwMode="auto">
          <a:xfrm>
            <a:off x="1981200" y="5029200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4419600" y="5730875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freeze off temperature </a:t>
            </a:r>
          </a:p>
        </p:txBody>
      </p:sp>
      <p:sp>
        <p:nvSpPr>
          <p:cNvPr id="613392" name="Line 18"/>
          <p:cNvSpPr>
            <a:spLocks noChangeShapeType="1"/>
          </p:cNvSpPr>
          <p:nvPr/>
        </p:nvSpPr>
        <p:spPr bwMode="auto">
          <a:xfrm>
            <a:off x="5467350" y="41910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3393" name="Text Box 20"/>
          <p:cNvSpPr txBox="1">
            <a:spLocks noChangeArrowheads="1"/>
          </p:cNvSpPr>
          <p:nvPr/>
        </p:nvSpPr>
        <p:spPr bwMode="auto">
          <a:xfrm>
            <a:off x="3657600" y="1524000"/>
            <a:ext cx="1447800" cy="6619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end packing phase    (freeze off)</a:t>
            </a:r>
          </a:p>
        </p:txBody>
      </p:sp>
      <p:sp>
        <p:nvSpPr>
          <p:cNvPr id="613394" name="Line 21"/>
          <p:cNvSpPr>
            <a:spLocks noChangeShapeType="1"/>
          </p:cNvSpPr>
          <p:nvPr/>
        </p:nvSpPr>
        <p:spPr bwMode="auto">
          <a:xfrm>
            <a:off x="4953000" y="2171700"/>
            <a:ext cx="457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3395" name="Line 25"/>
          <p:cNvSpPr>
            <a:spLocks noChangeShapeType="1"/>
          </p:cNvSpPr>
          <p:nvPr/>
        </p:nvSpPr>
        <p:spPr bwMode="auto">
          <a:xfrm flipV="1">
            <a:off x="5600700" y="2266950"/>
            <a:ext cx="2274888" cy="8382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96" name="Line 26"/>
          <p:cNvSpPr>
            <a:spLocks noChangeShapeType="1"/>
          </p:cNvSpPr>
          <p:nvPr/>
        </p:nvSpPr>
        <p:spPr bwMode="auto">
          <a:xfrm flipV="1">
            <a:off x="5861050" y="3333750"/>
            <a:ext cx="2216150" cy="476250"/>
          </a:xfrm>
          <a:prstGeom prst="line">
            <a:avLst/>
          </a:prstGeom>
          <a:noFill/>
          <a:ln w="38100">
            <a:solidFill>
              <a:srgbClr val="FF3300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97" name="Line 27"/>
          <p:cNvSpPr>
            <a:spLocks noChangeShapeType="1"/>
          </p:cNvSpPr>
          <p:nvPr/>
        </p:nvSpPr>
        <p:spPr bwMode="auto">
          <a:xfrm flipH="1" flipV="1">
            <a:off x="5538788" y="3028950"/>
            <a:ext cx="482600" cy="1185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3398" name="Oval 28"/>
          <p:cNvSpPr>
            <a:spLocks noChangeArrowheads="1"/>
          </p:cNvSpPr>
          <p:nvPr/>
        </p:nvSpPr>
        <p:spPr bwMode="auto">
          <a:xfrm>
            <a:off x="5362575" y="4002088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B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3399" name="Oval 29"/>
          <p:cNvSpPr>
            <a:spLocks noChangeArrowheads="1"/>
          </p:cNvSpPr>
          <p:nvPr/>
        </p:nvSpPr>
        <p:spPr bwMode="auto">
          <a:xfrm>
            <a:off x="4114800" y="3990975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C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3400" name="Line 39"/>
          <p:cNvSpPr>
            <a:spLocks noChangeShapeType="1"/>
          </p:cNvSpPr>
          <p:nvPr/>
        </p:nvSpPr>
        <p:spPr bwMode="auto">
          <a:xfrm>
            <a:off x="4267200" y="54578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grpSp>
        <p:nvGrpSpPr>
          <p:cNvPr id="581688" name="Group 56"/>
          <p:cNvGrpSpPr>
            <a:grpSpLocks/>
          </p:cNvGrpSpPr>
          <p:nvPr/>
        </p:nvGrpSpPr>
        <p:grpSpPr bwMode="auto">
          <a:xfrm>
            <a:off x="1295400" y="2228850"/>
            <a:ext cx="3581400" cy="2724150"/>
            <a:chOff x="816" y="1404"/>
            <a:chExt cx="2256" cy="1716"/>
          </a:xfrm>
        </p:grpSpPr>
        <p:sp>
          <p:nvSpPr>
            <p:cNvPr id="613407" name="Line 41"/>
            <p:cNvSpPr>
              <a:spLocks noChangeShapeType="1"/>
            </p:cNvSpPr>
            <p:nvPr/>
          </p:nvSpPr>
          <p:spPr bwMode="auto">
            <a:xfrm flipH="1">
              <a:off x="816" y="258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3408" name="Line 40"/>
            <p:cNvSpPr>
              <a:spLocks noChangeShapeType="1"/>
            </p:cNvSpPr>
            <p:nvPr/>
          </p:nvSpPr>
          <p:spPr bwMode="auto">
            <a:xfrm flipH="1">
              <a:off x="816" y="312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3409" name="Text Box 42"/>
            <p:cNvSpPr txBox="1">
              <a:spLocks noChangeArrowheads="1"/>
            </p:cNvSpPr>
            <p:nvPr/>
          </p:nvSpPr>
          <p:spPr bwMode="auto">
            <a:xfrm>
              <a:off x="1200" y="1404"/>
              <a:ext cx="1872" cy="43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>
                  <a:solidFill>
                    <a:schemeClr val="tx1"/>
                  </a:solidFill>
                </a:rPr>
                <a:t>different specific volumes</a:t>
              </a:r>
            </a:p>
          </p:txBody>
        </p:sp>
        <p:sp>
          <p:nvSpPr>
            <p:cNvPr id="613410" name="Line 43"/>
            <p:cNvSpPr>
              <a:spLocks noChangeShapeType="1"/>
            </p:cNvSpPr>
            <p:nvPr/>
          </p:nvSpPr>
          <p:spPr bwMode="auto">
            <a:xfrm flipH="1">
              <a:off x="864" y="1839"/>
              <a:ext cx="325" cy="75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3411" name="Line 44"/>
            <p:cNvSpPr>
              <a:spLocks noChangeShapeType="1"/>
            </p:cNvSpPr>
            <p:nvPr/>
          </p:nvSpPr>
          <p:spPr bwMode="auto">
            <a:xfrm flipH="1">
              <a:off x="887" y="1841"/>
              <a:ext cx="308" cy="127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613402" name="Text Box 47"/>
          <p:cNvSpPr txBox="1">
            <a:spLocks noChangeArrowheads="1"/>
          </p:cNvSpPr>
          <p:nvPr/>
        </p:nvSpPr>
        <p:spPr bwMode="auto">
          <a:xfrm>
            <a:off x="5562600" y="51054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>
                <a:solidFill>
                  <a:srgbClr val="FF6600"/>
                </a:solidFill>
              </a:rPr>
              <a:t>semi crystalline</a:t>
            </a:r>
          </a:p>
        </p:txBody>
      </p:sp>
      <p:sp>
        <p:nvSpPr>
          <p:cNvPr id="613403" name="Text Box 53"/>
          <p:cNvSpPr txBox="1">
            <a:spLocks noChangeArrowheads="1"/>
          </p:cNvSpPr>
          <p:nvPr/>
        </p:nvSpPr>
        <p:spPr bwMode="auto">
          <a:xfrm>
            <a:off x="2128838" y="2979738"/>
            <a:ext cx="1219200" cy="66198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ejection temperature at core</a:t>
            </a:r>
          </a:p>
        </p:txBody>
      </p:sp>
      <p:sp>
        <p:nvSpPr>
          <p:cNvPr id="613404" name="Line 54"/>
          <p:cNvSpPr>
            <a:spLocks noChangeShapeType="1"/>
          </p:cNvSpPr>
          <p:nvPr/>
        </p:nvSpPr>
        <p:spPr bwMode="auto">
          <a:xfrm>
            <a:off x="3119438" y="3589338"/>
            <a:ext cx="995362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3405" name="Text Box 59"/>
          <p:cNvSpPr txBox="1">
            <a:spLocks noChangeArrowheads="1"/>
          </p:cNvSpPr>
          <p:nvPr/>
        </p:nvSpPr>
        <p:spPr bwMode="auto">
          <a:xfrm rot="-1250929">
            <a:off x="5073650" y="2362200"/>
            <a:ext cx="21002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>
                <a:solidFill>
                  <a:srgbClr val="FF6600"/>
                </a:solidFill>
              </a:rPr>
              <a:t>ambient</a:t>
            </a:r>
            <a:r>
              <a:rPr lang="de-DE" altLang="en-US" sz="2800" b="1">
                <a:solidFill>
                  <a:srgbClr val="FF6600"/>
                </a:solidFill>
              </a:rPr>
              <a:t> P</a:t>
            </a:r>
            <a:r>
              <a:rPr lang="de-DE" altLang="en-US" sz="2800" b="1" baseline="-25000">
                <a:solidFill>
                  <a:srgbClr val="FF6600"/>
                </a:solidFill>
              </a:rPr>
              <a:t>0</a:t>
            </a:r>
            <a:r>
              <a:rPr lang="de-DE" altLang="en-US" sz="2800">
                <a:solidFill>
                  <a:srgbClr val="FF6600"/>
                </a:solidFill>
              </a:rPr>
              <a:t> </a:t>
            </a:r>
            <a:endParaRPr lang="en-GB" altLang="en-US" sz="2800">
              <a:solidFill>
                <a:srgbClr val="FF6600"/>
              </a:solidFill>
            </a:endParaRPr>
          </a:p>
        </p:txBody>
      </p:sp>
      <p:sp>
        <p:nvSpPr>
          <p:cNvPr id="613406" name="Text Box 24"/>
          <p:cNvSpPr txBox="1">
            <a:spLocks noChangeArrowheads="1"/>
          </p:cNvSpPr>
          <p:nvPr/>
        </p:nvSpPr>
        <p:spPr bwMode="auto">
          <a:xfrm rot="-683601">
            <a:off x="5867400" y="3048000"/>
            <a:ext cx="24177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800" b="1">
                <a:solidFill>
                  <a:srgbClr val="FF3300"/>
                </a:solidFill>
              </a:rPr>
              <a:t>P</a:t>
            </a:r>
            <a:r>
              <a:rPr lang="de-DE" altLang="en-US" b="1">
                <a:solidFill>
                  <a:srgbClr val="FF3300"/>
                </a:solidFill>
              </a:rPr>
              <a:t>p</a:t>
            </a:r>
            <a:r>
              <a:rPr lang="de-DE" altLang="en-US" sz="2800" b="1">
                <a:solidFill>
                  <a:srgbClr val="FF3300"/>
                </a:solidFill>
              </a:rPr>
              <a:t>&gt;P</a:t>
            </a:r>
            <a:r>
              <a:rPr lang="de-DE" altLang="en-US" sz="2800" b="1" baseline="-25000">
                <a:solidFill>
                  <a:srgbClr val="FF3300"/>
                </a:solidFill>
              </a:rPr>
              <a:t>0</a:t>
            </a:r>
            <a:r>
              <a:rPr lang="de-DE" altLang="en-US" sz="2800">
                <a:solidFill>
                  <a:srgbClr val="FF3300"/>
                </a:solidFill>
              </a:rPr>
              <a:t> </a:t>
            </a:r>
            <a:endParaRPr lang="en-GB" altLang="en-US" sz="280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73" name="Line 41"/>
          <p:cNvSpPr>
            <a:spLocks noChangeShapeType="1"/>
          </p:cNvSpPr>
          <p:nvPr/>
        </p:nvSpPr>
        <p:spPr bwMode="auto">
          <a:xfrm flipH="1">
            <a:off x="1295400" y="4095750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pPr algn="ctr" eaLnBrk="0" hangingPunct="0">
              <a:defRPr/>
            </a:pPr>
            <a:endParaRPr lang="en-GB">
              <a:cs typeface="+mn-cs"/>
            </a:endParaRPr>
          </a:p>
        </p:txBody>
      </p:sp>
      <p:grpSp>
        <p:nvGrpSpPr>
          <p:cNvPr id="581690" name="Group 58"/>
          <p:cNvGrpSpPr>
            <a:grpSpLocks/>
          </p:cNvGrpSpPr>
          <p:nvPr/>
        </p:nvGrpSpPr>
        <p:grpSpPr bwMode="auto">
          <a:xfrm>
            <a:off x="1466850" y="4418013"/>
            <a:ext cx="8226425" cy="554037"/>
            <a:chOff x="924" y="2539"/>
            <a:chExt cx="4361" cy="602"/>
          </a:xfrm>
        </p:grpSpPr>
        <p:sp>
          <p:nvSpPr>
            <p:cNvPr id="615470" name="AutoShape 19"/>
            <p:cNvSpPr>
              <a:spLocks/>
            </p:cNvSpPr>
            <p:nvPr/>
          </p:nvSpPr>
          <p:spPr bwMode="auto">
            <a:xfrm flipH="1">
              <a:off x="3214" y="2587"/>
              <a:ext cx="106" cy="533"/>
            </a:xfrm>
            <a:prstGeom prst="leftBrace">
              <a:avLst>
                <a:gd name="adj1" fmla="val 4190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615471" name="Text Box 22"/>
            <p:cNvSpPr txBox="1">
              <a:spLocks noChangeArrowheads="1"/>
            </p:cNvSpPr>
            <p:nvPr/>
          </p:nvSpPr>
          <p:spPr bwMode="auto">
            <a:xfrm>
              <a:off x="3353" y="2539"/>
              <a:ext cx="1932" cy="60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b="1">
                  <a:solidFill>
                    <a:schemeClr val="tx1"/>
                  </a:solidFill>
                </a:rPr>
                <a:t>reduced shrinkage potential with higher packing pressure</a:t>
              </a:r>
            </a:p>
          </p:txBody>
        </p:sp>
        <p:sp>
          <p:nvSpPr>
            <p:cNvPr id="615472" name="Rectangle 57"/>
            <p:cNvSpPr>
              <a:spLocks noChangeArrowheads="1"/>
            </p:cNvSpPr>
            <p:nvPr/>
          </p:nvSpPr>
          <p:spPr bwMode="auto">
            <a:xfrm>
              <a:off x="924" y="2592"/>
              <a:ext cx="2274" cy="52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615427" name="Freeform 2"/>
          <p:cNvSpPr>
            <a:spLocks/>
          </p:cNvSpPr>
          <p:nvPr/>
        </p:nvSpPr>
        <p:spPr bwMode="auto">
          <a:xfrm>
            <a:off x="1724025" y="3810000"/>
            <a:ext cx="4137025" cy="1524000"/>
          </a:xfrm>
          <a:custGeom>
            <a:avLst/>
            <a:gdLst>
              <a:gd name="T0" fmla="*/ 2147483647 w 3143"/>
              <a:gd name="T1" fmla="*/ 0 h 960"/>
              <a:gd name="T2" fmla="*/ 2147483647 w 3143"/>
              <a:gd name="T3" fmla="*/ 2147483647 h 960"/>
              <a:gd name="T4" fmla="*/ 2147483647 w 3143"/>
              <a:gd name="T5" fmla="*/ 2147483647 h 960"/>
              <a:gd name="T6" fmla="*/ 2147483647 w 3143"/>
              <a:gd name="T7" fmla="*/ 2147483647 h 960"/>
              <a:gd name="T8" fmla="*/ 2147483647 w 3143"/>
              <a:gd name="T9" fmla="*/ 2147483647 h 960"/>
              <a:gd name="T10" fmla="*/ 2147483647 w 3143"/>
              <a:gd name="T11" fmla="*/ 2147483647 h 960"/>
              <a:gd name="T12" fmla="*/ 0 w 3143"/>
              <a:gd name="T13" fmla="*/ 2147483647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3"/>
              <a:gd name="T22" fmla="*/ 0 h 960"/>
              <a:gd name="T23" fmla="*/ 3143 w 3143"/>
              <a:gd name="T24" fmla="*/ 960 h 9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3" h="960">
                <a:moveTo>
                  <a:pt x="3143" y="0"/>
                </a:moveTo>
                <a:cubicBezTo>
                  <a:pt x="3103" y="32"/>
                  <a:pt x="3063" y="64"/>
                  <a:pt x="2995" y="102"/>
                </a:cubicBezTo>
                <a:cubicBezTo>
                  <a:pt x="2927" y="140"/>
                  <a:pt x="2854" y="178"/>
                  <a:pt x="2736" y="228"/>
                </a:cubicBezTo>
                <a:cubicBezTo>
                  <a:pt x="2618" y="278"/>
                  <a:pt x="2439" y="351"/>
                  <a:pt x="2287" y="401"/>
                </a:cubicBezTo>
                <a:cubicBezTo>
                  <a:pt x="2135" y="451"/>
                  <a:pt x="2011" y="479"/>
                  <a:pt x="1826" y="528"/>
                </a:cubicBezTo>
                <a:cubicBezTo>
                  <a:pt x="1641" y="577"/>
                  <a:pt x="1479" y="623"/>
                  <a:pt x="1175" y="695"/>
                </a:cubicBezTo>
                <a:cubicBezTo>
                  <a:pt x="871" y="767"/>
                  <a:pt x="435" y="863"/>
                  <a:pt x="0" y="96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5428" name="Freeform 3"/>
          <p:cNvSpPr>
            <a:spLocks/>
          </p:cNvSpPr>
          <p:nvPr/>
        </p:nvSpPr>
        <p:spPr bwMode="auto">
          <a:xfrm>
            <a:off x="1789113" y="3105150"/>
            <a:ext cx="3811587" cy="1914525"/>
          </a:xfrm>
          <a:custGeom>
            <a:avLst/>
            <a:gdLst>
              <a:gd name="T0" fmla="*/ 2147483647 w 2897"/>
              <a:gd name="T1" fmla="*/ 0 h 1206"/>
              <a:gd name="T2" fmla="*/ 2147483647 w 2897"/>
              <a:gd name="T3" fmla="*/ 2147483647 h 1206"/>
              <a:gd name="T4" fmla="*/ 2147483647 w 2897"/>
              <a:gd name="T5" fmla="*/ 2147483647 h 1206"/>
              <a:gd name="T6" fmla="*/ 2147483647 w 2897"/>
              <a:gd name="T7" fmla="*/ 2147483647 h 1206"/>
              <a:gd name="T8" fmla="*/ 2147483647 w 2897"/>
              <a:gd name="T9" fmla="*/ 2147483647 h 1206"/>
              <a:gd name="T10" fmla="*/ 2147483647 w 2897"/>
              <a:gd name="T11" fmla="*/ 2147483647 h 1206"/>
              <a:gd name="T12" fmla="*/ 0 w 2897"/>
              <a:gd name="T13" fmla="*/ 2147483647 h 1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97"/>
              <a:gd name="T22" fmla="*/ 0 h 1206"/>
              <a:gd name="T23" fmla="*/ 2897 w 2897"/>
              <a:gd name="T24" fmla="*/ 1206 h 1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97" h="1206">
                <a:moveTo>
                  <a:pt x="2897" y="0"/>
                </a:moveTo>
                <a:cubicBezTo>
                  <a:pt x="2827" y="65"/>
                  <a:pt x="2758" y="131"/>
                  <a:pt x="2672" y="192"/>
                </a:cubicBezTo>
                <a:cubicBezTo>
                  <a:pt x="2586" y="253"/>
                  <a:pt x="2475" y="311"/>
                  <a:pt x="2379" y="365"/>
                </a:cubicBezTo>
                <a:cubicBezTo>
                  <a:pt x="2283" y="419"/>
                  <a:pt x="2214" y="461"/>
                  <a:pt x="2096" y="515"/>
                </a:cubicBezTo>
                <a:cubicBezTo>
                  <a:pt x="1978" y="569"/>
                  <a:pt x="1833" y="627"/>
                  <a:pt x="1670" y="687"/>
                </a:cubicBezTo>
                <a:cubicBezTo>
                  <a:pt x="1507" y="747"/>
                  <a:pt x="1395" y="790"/>
                  <a:pt x="1117" y="877"/>
                </a:cubicBezTo>
                <a:cubicBezTo>
                  <a:pt x="839" y="964"/>
                  <a:pt x="183" y="1152"/>
                  <a:pt x="0" y="1206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81636" name="Line 4"/>
          <p:cNvSpPr>
            <a:spLocks noChangeShapeType="1"/>
          </p:cNvSpPr>
          <p:nvPr/>
        </p:nvSpPr>
        <p:spPr bwMode="auto">
          <a:xfrm>
            <a:off x="4267200" y="4095750"/>
            <a:ext cx="14478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pPr algn="ctr" eaLnBrk="0" hangingPunct="0">
              <a:defRPr/>
            </a:pPr>
            <a:endParaRPr lang="en-GB">
              <a:cs typeface="+mn-cs"/>
            </a:endParaRPr>
          </a:p>
        </p:txBody>
      </p:sp>
      <p:sp>
        <p:nvSpPr>
          <p:cNvPr id="615430" name="Line 5"/>
          <p:cNvSpPr>
            <a:spLocks noChangeShapeType="1"/>
          </p:cNvSpPr>
          <p:nvPr/>
        </p:nvSpPr>
        <p:spPr bwMode="auto">
          <a:xfrm>
            <a:off x="2133600" y="49530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5431" name="Rectangle 6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(4)</a:t>
            </a:r>
          </a:p>
        </p:txBody>
      </p:sp>
      <p:sp>
        <p:nvSpPr>
          <p:cNvPr id="615432" name="Text Box 7"/>
          <p:cNvSpPr txBox="1">
            <a:spLocks noChangeArrowheads="1"/>
          </p:cNvSpPr>
          <p:nvPr/>
        </p:nvSpPr>
        <p:spPr bwMode="auto">
          <a:xfrm>
            <a:off x="6248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15433" name="Line 8"/>
          <p:cNvSpPr>
            <a:spLocks noChangeShapeType="1"/>
          </p:cNvSpPr>
          <p:nvPr/>
        </p:nvSpPr>
        <p:spPr bwMode="auto">
          <a:xfrm flipV="1">
            <a:off x="1447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15434" name="Text Box 10"/>
          <p:cNvSpPr txBox="1">
            <a:spLocks noChangeArrowheads="1"/>
          </p:cNvSpPr>
          <p:nvPr/>
        </p:nvSpPr>
        <p:spPr bwMode="auto">
          <a:xfrm rot="-5400000">
            <a:off x="-731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15435" name="Text Box 11"/>
          <p:cNvSpPr txBox="1">
            <a:spLocks noChangeArrowheads="1"/>
          </p:cNvSpPr>
          <p:nvPr/>
        </p:nvSpPr>
        <p:spPr bwMode="auto">
          <a:xfrm>
            <a:off x="914400" y="990600"/>
            <a:ext cx="48006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How Packing effects Shrinkage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15436" name="Oval 12"/>
          <p:cNvSpPr>
            <a:spLocks noChangeArrowheads="1"/>
          </p:cNvSpPr>
          <p:nvPr/>
        </p:nvSpPr>
        <p:spPr bwMode="auto">
          <a:xfrm>
            <a:off x="1905000" y="4829175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F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5437" name="Text Box 13"/>
          <p:cNvSpPr txBox="1">
            <a:spLocks noChangeArrowheads="1"/>
          </p:cNvSpPr>
          <p:nvPr/>
        </p:nvSpPr>
        <p:spPr bwMode="auto">
          <a:xfrm>
            <a:off x="1524000" y="5638800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ambient temperature </a:t>
            </a:r>
          </a:p>
        </p:txBody>
      </p:sp>
      <p:sp>
        <p:nvSpPr>
          <p:cNvPr id="615438" name="Line 14"/>
          <p:cNvSpPr>
            <a:spLocks noChangeShapeType="1"/>
          </p:cNvSpPr>
          <p:nvPr/>
        </p:nvSpPr>
        <p:spPr bwMode="auto">
          <a:xfrm>
            <a:off x="1981200" y="5029200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4419600" y="5730875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freeze off temperature </a:t>
            </a:r>
          </a:p>
        </p:txBody>
      </p:sp>
      <p:sp>
        <p:nvSpPr>
          <p:cNvPr id="615440" name="Line 18"/>
          <p:cNvSpPr>
            <a:spLocks noChangeShapeType="1"/>
          </p:cNvSpPr>
          <p:nvPr/>
        </p:nvSpPr>
        <p:spPr bwMode="auto">
          <a:xfrm>
            <a:off x="5467350" y="41910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5441" name="Text Box 20"/>
          <p:cNvSpPr txBox="1">
            <a:spLocks noChangeArrowheads="1"/>
          </p:cNvSpPr>
          <p:nvPr/>
        </p:nvSpPr>
        <p:spPr bwMode="auto">
          <a:xfrm>
            <a:off x="3657600" y="1524000"/>
            <a:ext cx="1447800" cy="6619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end packing phase    (freeze off)</a:t>
            </a:r>
          </a:p>
        </p:txBody>
      </p:sp>
      <p:sp>
        <p:nvSpPr>
          <p:cNvPr id="615442" name="Line 21"/>
          <p:cNvSpPr>
            <a:spLocks noChangeShapeType="1"/>
          </p:cNvSpPr>
          <p:nvPr/>
        </p:nvSpPr>
        <p:spPr bwMode="auto">
          <a:xfrm>
            <a:off x="4953000" y="2171700"/>
            <a:ext cx="457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5443" name="Text Box 24"/>
          <p:cNvSpPr txBox="1">
            <a:spLocks noChangeArrowheads="1"/>
          </p:cNvSpPr>
          <p:nvPr/>
        </p:nvSpPr>
        <p:spPr bwMode="auto">
          <a:xfrm rot="-683601">
            <a:off x="5867400" y="3048000"/>
            <a:ext cx="24177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800" b="1">
                <a:solidFill>
                  <a:srgbClr val="FF3300"/>
                </a:solidFill>
              </a:rPr>
              <a:t>P</a:t>
            </a:r>
            <a:r>
              <a:rPr lang="de-DE" altLang="en-US" b="1">
                <a:solidFill>
                  <a:srgbClr val="FF3300"/>
                </a:solidFill>
              </a:rPr>
              <a:t>p</a:t>
            </a:r>
            <a:r>
              <a:rPr lang="de-DE" altLang="en-US" sz="2800" b="1">
                <a:solidFill>
                  <a:srgbClr val="FF3300"/>
                </a:solidFill>
              </a:rPr>
              <a:t>&gt;P</a:t>
            </a:r>
            <a:r>
              <a:rPr lang="de-DE" altLang="en-US" sz="2800" b="1" baseline="-25000">
                <a:solidFill>
                  <a:srgbClr val="FF3300"/>
                </a:solidFill>
              </a:rPr>
              <a:t>0</a:t>
            </a:r>
            <a:r>
              <a:rPr lang="de-DE" altLang="en-US" sz="2800">
                <a:solidFill>
                  <a:srgbClr val="FF3300"/>
                </a:solidFill>
              </a:rPr>
              <a:t> </a:t>
            </a:r>
            <a:endParaRPr lang="en-GB" altLang="en-US" sz="2800">
              <a:solidFill>
                <a:srgbClr val="FF3300"/>
              </a:solidFill>
            </a:endParaRPr>
          </a:p>
        </p:txBody>
      </p:sp>
      <p:sp>
        <p:nvSpPr>
          <p:cNvPr id="615444" name="Line 25"/>
          <p:cNvSpPr>
            <a:spLocks noChangeShapeType="1"/>
          </p:cNvSpPr>
          <p:nvPr/>
        </p:nvSpPr>
        <p:spPr bwMode="auto">
          <a:xfrm flipV="1">
            <a:off x="5600700" y="2266950"/>
            <a:ext cx="2274888" cy="8382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5445" name="Line 26"/>
          <p:cNvSpPr>
            <a:spLocks noChangeShapeType="1"/>
          </p:cNvSpPr>
          <p:nvPr/>
        </p:nvSpPr>
        <p:spPr bwMode="auto">
          <a:xfrm flipV="1">
            <a:off x="5861050" y="3333750"/>
            <a:ext cx="2216150" cy="476250"/>
          </a:xfrm>
          <a:prstGeom prst="line">
            <a:avLst/>
          </a:prstGeom>
          <a:noFill/>
          <a:ln w="38100">
            <a:solidFill>
              <a:srgbClr val="FF3300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5446" name="Line 27"/>
          <p:cNvSpPr>
            <a:spLocks noChangeShapeType="1"/>
          </p:cNvSpPr>
          <p:nvPr/>
        </p:nvSpPr>
        <p:spPr bwMode="auto">
          <a:xfrm flipH="1" flipV="1">
            <a:off x="5538788" y="3028950"/>
            <a:ext cx="482600" cy="1185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581660" name="Oval 28"/>
          <p:cNvSpPr>
            <a:spLocks noChangeArrowheads="1"/>
          </p:cNvSpPr>
          <p:nvPr/>
        </p:nvSpPr>
        <p:spPr bwMode="auto">
          <a:xfrm>
            <a:off x="5362575" y="4002088"/>
            <a:ext cx="200025" cy="2000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>
                <a:alpha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l" defTabSz="7620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lnSpc>
                <a:spcPct val="90000"/>
              </a:lnSpc>
              <a:defRPr/>
            </a:pPr>
            <a:r>
              <a:rPr lang="en-GB" altLang="en-US" sz="1200" b="1">
                <a:solidFill>
                  <a:schemeClr val="accent3">
                    <a:lumMod val="50000"/>
                  </a:schemeClr>
                </a:solidFill>
                <a:cs typeface="+mn-cs"/>
              </a:rPr>
              <a:t>B</a:t>
            </a:r>
            <a:endParaRPr lang="en-GB" altLang="en-US" sz="1800" b="1">
              <a:solidFill>
                <a:schemeClr val="accent3">
                  <a:lumMod val="50000"/>
                </a:schemeClr>
              </a:solidFill>
              <a:cs typeface="+mn-cs"/>
            </a:endParaRPr>
          </a:p>
        </p:txBody>
      </p:sp>
      <p:sp>
        <p:nvSpPr>
          <p:cNvPr id="581661" name="Oval 29"/>
          <p:cNvSpPr>
            <a:spLocks noChangeArrowheads="1"/>
          </p:cNvSpPr>
          <p:nvPr/>
        </p:nvSpPr>
        <p:spPr bwMode="auto">
          <a:xfrm>
            <a:off x="4114800" y="3990975"/>
            <a:ext cx="200025" cy="2000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>
                <a:alpha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l" defTabSz="7620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lnSpc>
                <a:spcPct val="90000"/>
              </a:lnSpc>
              <a:defRPr/>
            </a:pPr>
            <a:r>
              <a:rPr lang="en-GB" altLang="en-US" sz="1200" b="1">
                <a:solidFill>
                  <a:schemeClr val="accent3">
                    <a:lumMod val="50000"/>
                  </a:schemeClr>
                </a:solidFill>
                <a:cs typeface="+mn-cs"/>
              </a:rPr>
              <a:t>C</a:t>
            </a:r>
            <a:endParaRPr lang="en-GB" altLang="en-US" sz="1800" b="1">
              <a:solidFill>
                <a:schemeClr val="accent3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15449" name="Line 39"/>
          <p:cNvSpPr>
            <a:spLocks noChangeShapeType="1"/>
          </p:cNvSpPr>
          <p:nvPr/>
        </p:nvSpPr>
        <p:spPr bwMode="auto">
          <a:xfrm>
            <a:off x="4267200" y="54578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5450" name="Text Box 47"/>
          <p:cNvSpPr txBox="1">
            <a:spLocks noChangeArrowheads="1"/>
          </p:cNvSpPr>
          <p:nvPr/>
        </p:nvSpPr>
        <p:spPr bwMode="auto">
          <a:xfrm>
            <a:off x="5562600" y="51054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>
                <a:solidFill>
                  <a:srgbClr val="FF6600"/>
                </a:solidFill>
              </a:rPr>
              <a:t>semi crystalline</a:t>
            </a:r>
          </a:p>
        </p:txBody>
      </p:sp>
      <p:sp>
        <p:nvSpPr>
          <p:cNvPr id="615451" name="Text Box 53"/>
          <p:cNvSpPr txBox="1">
            <a:spLocks noChangeArrowheads="1"/>
          </p:cNvSpPr>
          <p:nvPr/>
        </p:nvSpPr>
        <p:spPr bwMode="auto">
          <a:xfrm>
            <a:off x="2128838" y="2979738"/>
            <a:ext cx="1219200" cy="66198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ejection temperature at core</a:t>
            </a:r>
          </a:p>
        </p:txBody>
      </p:sp>
      <p:sp>
        <p:nvSpPr>
          <p:cNvPr id="615452" name="Text Box 59"/>
          <p:cNvSpPr txBox="1">
            <a:spLocks noChangeArrowheads="1"/>
          </p:cNvSpPr>
          <p:nvPr/>
        </p:nvSpPr>
        <p:spPr bwMode="auto">
          <a:xfrm rot="-1250929">
            <a:off x="5073650" y="2362200"/>
            <a:ext cx="21002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>
                <a:solidFill>
                  <a:srgbClr val="FF6600"/>
                </a:solidFill>
              </a:rPr>
              <a:t>ambient</a:t>
            </a:r>
            <a:r>
              <a:rPr lang="de-DE" altLang="en-US" sz="2800" b="1">
                <a:solidFill>
                  <a:srgbClr val="FF6600"/>
                </a:solidFill>
              </a:rPr>
              <a:t> P</a:t>
            </a:r>
            <a:r>
              <a:rPr lang="de-DE" altLang="en-US" sz="2800" b="1" baseline="-25000">
                <a:solidFill>
                  <a:srgbClr val="FF6600"/>
                </a:solidFill>
              </a:rPr>
              <a:t>0</a:t>
            </a:r>
            <a:r>
              <a:rPr lang="de-DE" altLang="en-US" sz="2800">
                <a:solidFill>
                  <a:srgbClr val="FF6600"/>
                </a:solidFill>
              </a:rPr>
              <a:t> </a:t>
            </a:r>
            <a:endParaRPr lang="en-GB" altLang="en-US" sz="2800">
              <a:solidFill>
                <a:srgbClr val="FF6600"/>
              </a:solidFill>
            </a:endParaRPr>
          </a:p>
        </p:txBody>
      </p:sp>
      <p:sp>
        <p:nvSpPr>
          <p:cNvPr id="615453" name="Line 9"/>
          <p:cNvSpPr>
            <a:spLocks noChangeShapeType="1"/>
          </p:cNvSpPr>
          <p:nvPr/>
        </p:nvSpPr>
        <p:spPr bwMode="auto">
          <a:xfrm>
            <a:off x="1447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grpSp>
        <p:nvGrpSpPr>
          <p:cNvPr id="5" name="Gruppieren 4"/>
          <p:cNvGrpSpPr>
            <a:grpSpLocks/>
          </p:cNvGrpSpPr>
          <p:nvPr/>
        </p:nvGrpSpPr>
        <p:grpSpPr bwMode="auto">
          <a:xfrm>
            <a:off x="1866900" y="3397250"/>
            <a:ext cx="6842125" cy="2233613"/>
            <a:chOff x="1867372" y="3396912"/>
            <a:chExt cx="6841781" cy="2234336"/>
          </a:xfrm>
        </p:grpSpPr>
        <p:sp>
          <p:nvSpPr>
            <p:cNvPr id="615467" name="Freeform 2"/>
            <p:cNvSpPr>
              <a:spLocks/>
            </p:cNvSpPr>
            <p:nvPr/>
          </p:nvSpPr>
          <p:spPr bwMode="auto">
            <a:xfrm>
              <a:off x="1867372" y="4107248"/>
              <a:ext cx="4137025" cy="1524000"/>
            </a:xfrm>
            <a:custGeom>
              <a:avLst/>
              <a:gdLst>
                <a:gd name="T0" fmla="*/ 2147483647 w 3143"/>
                <a:gd name="T1" fmla="*/ 0 h 960"/>
                <a:gd name="T2" fmla="*/ 2147483647 w 3143"/>
                <a:gd name="T3" fmla="*/ 2147483647 h 960"/>
                <a:gd name="T4" fmla="*/ 2147483647 w 3143"/>
                <a:gd name="T5" fmla="*/ 2147483647 h 960"/>
                <a:gd name="T6" fmla="*/ 2147483647 w 3143"/>
                <a:gd name="T7" fmla="*/ 2147483647 h 960"/>
                <a:gd name="T8" fmla="*/ 2147483647 w 3143"/>
                <a:gd name="T9" fmla="*/ 2147483647 h 960"/>
                <a:gd name="T10" fmla="*/ 2147483647 w 3143"/>
                <a:gd name="T11" fmla="*/ 2147483647 h 960"/>
                <a:gd name="T12" fmla="*/ 0 w 3143"/>
                <a:gd name="T13" fmla="*/ 2147483647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3"/>
                <a:gd name="T22" fmla="*/ 0 h 960"/>
                <a:gd name="T23" fmla="*/ 3143 w 3143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3" h="960">
                  <a:moveTo>
                    <a:pt x="3143" y="0"/>
                  </a:moveTo>
                  <a:cubicBezTo>
                    <a:pt x="3103" y="32"/>
                    <a:pt x="3063" y="64"/>
                    <a:pt x="2995" y="102"/>
                  </a:cubicBezTo>
                  <a:cubicBezTo>
                    <a:pt x="2927" y="140"/>
                    <a:pt x="2854" y="178"/>
                    <a:pt x="2736" y="228"/>
                  </a:cubicBezTo>
                  <a:cubicBezTo>
                    <a:pt x="2618" y="278"/>
                    <a:pt x="2439" y="351"/>
                    <a:pt x="2287" y="401"/>
                  </a:cubicBezTo>
                  <a:cubicBezTo>
                    <a:pt x="2135" y="451"/>
                    <a:pt x="2011" y="479"/>
                    <a:pt x="1826" y="528"/>
                  </a:cubicBezTo>
                  <a:cubicBezTo>
                    <a:pt x="1641" y="577"/>
                    <a:pt x="1479" y="623"/>
                    <a:pt x="1175" y="695"/>
                  </a:cubicBezTo>
                  <a:cubicBezTo>
                    <a:pt x="871" y="767"/>
                    <a:pt x="435" y="863"/>
                    <a:pt x="0" y="960"/>
                  </a:cubicBez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8" name="Line 26"/>
            <p:cNvSpPr>
              <a:spLocks noChangeShapeType="1"/>
            </p:cNvSpPr>
            <p:nvPr/>
          </p:nvSpPr>
          <p:spPr bwMode="auto">
            <a:xfrm flipV="1">
              <a:off x="6004397" y="3630998"/>
              <a:ext cx="2216150" cy="47625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prstDash val="lg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9" name="Text Box 24"/>
            <p:cNvSpPr txBox="1">
              <a:spLocks noChangeArrowheads="1"/>
            </p:cNvSpPr>
            <p:nvPr/>
          </p:nvSpPr>
          <p:spPr bwMode="auto">
            <a:xfrm rot="-683601">
              <a:off x="6291390" y="3396912"/>
              <a:ext cx="2417763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800" b="1">
                  <a:solidFill>
                    <a:srgbClr val="FFCC00"/>
                  </a:solidFill>
                </a:rPr>
                <a:t>P</a:t>
              </a:r>
              <a:r>
                <a:rPr lang="de-DE" altLang="en-US" b="1">
                  <a:solidFill>
                    <a:srgbClr val="FFCC00"/>
                  </a:solidFill>
                </a:rPr>
                <a:t>2</a:t>
              </a:r>
              <a:r>
                <a:rPr lang="de-DE" altLang="en-US" sz="2800" b="1">
                  <a:solidFill>
                    <a:srgbClr val="FF3300"/>
                  </a:solidFill>
                </a:rPr>
                <a:t>&gt;P</a:t>
              </a:r>
              <a:r>
                <a:rPr lang="de-DE" altLang="en-US" b="1">
                  <a:solidFill>
                    <a:srgbClr val="FF3300"/>
                  </a:solidFill>
                </a:rPr>
                <a:t>p</a:t>
              </a:r>
              <a:r>
                <a:rPr lang="de-DE" altLang="en-US" sz="2800">
                  <a:solidFill>
                    <a:srgbClr val="FF3300"/>
                  </a:solidFill>
                </a:rPr>
                <a:t> </a:t>
              </a:r>
              <a:endParaRPr lang="en-GB" altLang="en-US" sz="2800">
                <a:solidFill>
                  <a:srgbClr val="FF3300"/>
                </a:solidFill>
              </a:endParaRPr>
            </a:p>
          </p:txBody>
        </p:sp>
      </p:grpSp>
      <p:grpSp>
        <p:nvGrpSpPr>
          <p:cNvPr id="4" name="Gruppieren 3"/>
          <p:cNvGrpSpPr>
            <a:grpSpLocks/>
          </p:cNvGrpSpPr>
          <p:nvPr/>
        </p:nvGrpSpPr>
        <p:grpSpPr bwMode="auto">
          <a:xfrm>
            <a:off x="1289050" y="2228850"/>
            <a:ext cx="3587750" cy="2724150"/>
            <a:chOff x="1289645" y="2228850"/>
            <a:chExt cx="3587155" cy="2724151"/>
          </a:xfrm>
        </p:grpSpPr>
        <p:sp>
          <p:nvSpPr>
            <p:cNvPr id="615462" name="Line 40"/>
            <p:cNvSpPr>
              <a:spLocks noChangeShapeType="1"/>
            </p:cNvSpPr>
            <p:nvPr/>
          </p:nvSpPr>
          <p:spPr bwMode="auto">
            <a:xfrm flipH="1">
              <a:off x="1295400" y="4953000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3" name="Text Box 42"/>
            <p:cNvSpPr txBox="1">
              <a:spLocks noChangeArrowheads="1"/>
            </p:cNvSpPr>
            <p:nvPr/>
          </p:nvSpPr>
          <p:spPr bwMode="auto">
            <a:xfrm>
              <a:off x="1905000" y="2228850"/>
              <a:ext cx="2971800" cy="66479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>
                  <a:solidFill>
                    <a:schemeClr val="tx1"/>
                  </a:solidFill>
                </a:rPr>
                <a:t>different specific volumes</a:t>
              </a:r>
            </a:p>
          </p:txBody>
        </p:sp>
        <p:sp>
          <p:nvSpPr>
            <p:cNvPr id="615464" name="Line 43"/>
            <p:cNvSpPr>
              <a:spLocks noChangeShapeType="1"/>
            </p:cNvSpPr>
            <p:nvPr/>
          </p:nvSpPr>
          <p:spPr bwMode="auto">
            <a:xfrm flipH="1">
              <a:off x="1447800" y="2919412"/>
              <a:ext cx="439738" cy="153580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5" name="Line 44"/>
            <p:cNvSpPr>
              <a:spLocks noChangeShapeType="1"/>
            </p:cNvSpPr>
            <p:nvPr/>
          </p:nvSpPr>
          <p:spPr bwMode="auto">
            <a:xfrm flipH="1">
              <a:off x="1408113" y="2922588"/>
              <a:ext cx="488950" cy="20304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6" name="Line 41"/>
            <p:cNvSpPr>
              <a:spLocks noChangeShapeType="1"/>
            </p:cNvSpPr>
            <p:nvPr/>
          </p:nvSpPr>
          <p:spPr bwMode="auto">
            <a:xfrm flipH="1">
              <a:off x="1289645" y="4455218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6" name="Gruppieren 5"/>
          <p:cNvGrpSpPr>
            <a:grpSpLocks/>
          </p:cNvGrpSpPr>
          <p:nvPr/>
        </p:nvGrpSpPr>
        <p:grpSpPr bwMode="auto">
          <a:xfrm>
            <a:off x="2733675" y="3627438"/>
            <a:ext cx="2990850" cy="954087"/>
            <a:chOff x="2733502" y="3627810"/>
            <a:chExt cx="2991398" cy="953318"/>
          </a:xfrm>
        </p:grpSpPr>
        <p:sp>
          <p:nvSpPr>
            <p:cNvPr id="615458" name="Line 54"/>
            <p:cNvSpPr>
              <a:spLocks noChangeShapeType="1"/>
            </p:cNvSpPr>
            <p:nvPr/>
          </p:nvSpPr>
          <p:spPr bwMode="auto">
            <a:xfrm>
              <a:off x="2733502" y="3627810"/>
              <a:ext cx="581198" cy="742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5459" name="Line 4"/>
            <p:cNvSpPr>
              <a:spLocks noChangeShapeType="1"/>
            </p:cNvSpPr>
            <p:nvPr/>
          </p:nvSpPr>
          <p:spPr bwMode="auto">
            <a:xfrm>
              <a:off x="3469682" y="4474765"/>
              <a:ext cx="22552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5460" name="Oval 28"/>
            <p:cNvSpPr>
              <a:spLocks noChangeArrowheads="1"/>
            </p:cNvSpPr>
            <p:nvPr/>
          </p:nvSpPr>
          <p:spPr bwMode="auto">
            <a:xfrm>
              <a:off x="5372475" y="4381103"/>
              <a:ext cx="200025" cy="20002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B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5461" name="Oval 29"/>
            <p:cNvSpPr>
              <a:spLocks noChangeArrowheads="1"/>
            </p:cNvSpPr>
            <p:nvPr/>
          </p:nvSpPr>
          <p:spPr bwMode="auto">
            <a:xfrm>
              <a:off x="3269657" y="4369990"/>
              <a:ext cx="200025" cy="20002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C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</p:grpSp>
      <p:sp>
        <p:nvSpPr>
          <p:cNvPr id="50" name="Line 54"/>
          <p:cNvSpPr>
            <a:spLocks noChangeShapeType="1"/>
          </p:cNvSpPr>
          <p:nvPr/>
        </p:nvSpPr>
        <p:spPr bwMode="auto">
          <a:xfrm>
            <a:off x="3119438" y="3589338"/>
            <a:ext cx="995362" cy="449262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pPr algn="ctr" eaLnBrk="0" hangingPunct="0">
              <a:defRPr/>
            </a:pPr>
            <a:endParaRPr lang="en-GB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>
            <a:grpSpLocks/>
          </p:cNvGrpSpPr>
          <p:nvPr/>
        </p:nvGrpSpPr>
        <p:grpSpPr bwMode="auto">
          <a:xfrm>
            <a:off x="1295400" y="2905125"/>
            <a:ext cx="7162800" cy="1914525"/>
            <a:chOff x="1295400" y="2905125"/>
            <a:chExt cx="7162800" cy="1914525"/>
          </a:xfrm>
        </p:grpSpPr>
        <p:grpSp>
          <p:nvGrpSpPr>
            <p:cNvPr id="617500" name="Group 43"/>
            <p:cNvGrpSpPr>
              <a:grpSpLocks/>
            </p:cNvGrpSpPr>
            <p:nvPr/>
          </p:nvGrpSpPr>
          <p:grpSpPr bwMode="auto">
            <a:xfrm>
              <a:off x="1447800" y="2905125"/>
              <a:ext cx="7010400" cy="695325"/>
              <a:chOff x="912" y="1830"/>
              <a:chExt cx="4416" cy="438"/>
            </a:xfrm>
          </p:grpSpPr>
          <p:sp>
            <p:nvSpPr>
              <p:cNvPr id="617507" name="Rectangle 37"/>
              <p:cNvSpPr>
                <a:spLocks noChangeArrowheads="1"/>
              </p:cNvSpPr>
              <p:nvPr/>
            </p:nvSpPr>
            <p:spPr bwMode="auto">
              <a:xfrm>
                <a:off x="912" y="2109"/>
                <a:ext cx="2675" cy="71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617508" name="Text Box 26"/>
              <p:cNvSpPr txBox="1">
                <a:spLocks noChangeArrowheads="1"/>
              </p:cNvSpPr>
              <p:nvPr/>
            </p:nvSpPr>
            <p:spPr bwMode="auto">
              <a:xfrm>
                <a:off x="3888" y="1830"/>
                <a:ext cx="1440" cy="43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en-GB" altLang="en-US" sz="2400" b="1">
                    <a:solidFill>
                      <a:schemeClr val="tx1"/>
                    </a:solidFill>
                  </a:rPr>
                  <a:t>shrinkage potential</a:t>
                </a:r>
              </a:p>
            </p:txBody>
          </p:sp>
          <p:sp>
            <p:nvSpPr>
              <p:cNvPr id="617509" name="AutoShape 42"/>
              <p:cNvSpPr>
                <a:spLocks/>
              </p:cNvSpPr>
              <p:nvPr/>
            </p:nvSpPr>
            <p:spPr bwMode="auto">
              <a:xfrm flipH="1">
                <a:off x="3600" y="2100"/>
                <a:ext cx="94" cy="96"/>
              </a:xfrm>
              <a:prstGeom prst="leftBrace">
                <a:avLst>
                  <a:gd name="adj1" fmla="val 8511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</p:grpSp>
        <p:grpSp>
          <p:nvGrpSpPr>
            <p:cNvPr id="617501" name="Group 39"/>
            <p:cNvGrpSpPr>
              <a:grpSpLocks/>
            </p:cNvGrpSpPr>
            <p:nvPr/>
          </p:nvGrpSpPr>
          <p:grpSpPr bwMode="auto">
            <a:xfrm>
              <a:off x="1295400" y="3324225"/>
              <a:ext cx="3810000" cy="1495425"/>
              <a:chOff x="816" y="2094"/>
              <a:chExt cx="2400" cy="942"/>
            </a:xfrm>
          </p:grpSpPr>
          <p:sp>
            <p:nvSpPr>
              <p:cNvPr id="617502" name="Line 30"/>
              <p:cNvSpPr>
                <a:spLocks noChangeShapeType="1"/>
              </p:cNvSpPr>
              <p:nvPr/>
            </p:nvSpPr>
            <p:spPr bwMode="auto">
              <a:xfrm flipH="1" flipV="1">
                <a:off x="816" y="2094"/>
                <a:ext cx="288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617503" name="Line 31"/>
              <p:cNvSpPr>
                <a:spLocks noChangeShapeType="1"/>
              </p:cNvSpPr>
              <p:nvPr/>
            </p:nvSpPr>
            <p:spPr bwMode="auto">
              <a:xfrm flipH="1">
                <a:off x="816" y="217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617504" name="Text Box 32"/>
              <p:cNvSpPr txBox="1">
                <a:spLocks noChangeArrowheads="1"/>
              </p:cNvSpPr>
              <p:nvPr/>
            </p:nvSpPr>
            <p:spPr bwMode="auto">
              <a:xfrm>
                <a:off x="1344" y="2598"/>
                <a:ext cx="1872" cy="43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en-GB" altLang="en-US" sz="2400" b="1">
                    <a:solidFill>
                      <a:schemeClr val="tx1"/>
                    </a:solidFill>
                  </a:rPr>
                  <a:t>different specific volumes</a:t>
                </a:r>
              </a:p>
            </p:txBody>
          </p:sp>
          <p:sp>
            <p:nvSpPr>
              <p:cNvPr id="617505" name="Line 33"/>
              <p:cNvSpPr>
                <a:spLocks noChangeShapeType="1"/>
              </p:cNvSpPr>
              <p:nvPr/>
            </p:nvSpPr>
            <p:spPr bwMode="auto">
              <a:xfrm flipH="1" flipV="1">
                <a:off x="874" y="2096"/>
                <a:ext cx="470" cy="49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617506" name="Line 34"/>
              <p:cNvSpPr>
                <a:spLocks noChangeShapeType="1"/>
              </p:cNvSpPr>
              <p:nvPr/>
            </p:nvSpPr>
            <p:spPr bwMode="auto">
              <a:xfrm flipH="1" flipV="1">
                <a:off x="887" y="2189"/>
                <a:ext cx="457" cy="40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</p:grpSp>
      </p:grpSp>
      <p:sp>
        <p:nvSpPr>
          <p:cNvPr id="617474" name="Line 2"/>
          <p:cNvSpPr>
            <a:spLocks noChangeShapeType="1"/>
          </p:cNvSpPr>
          <p:nvPr/>
        </p:nvSpPr>
        <p:spPr bwMode="auto">
          <a:xfrm>
            <a:off x="2743200" y="3343275"/>
            <a:ext cx="2895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75" name="Line 3"/>
          <p:cNvSpPr>
            <a:spLocks noChangeShapeType="1"/>
          </p:cNvSpPr>
          <p:nvPr/>
        </p:nvSpPr>
        <p:spPr bwMode="auto">
          <a:xfrm>
            <a:off x="1981200" y="3467100"/>
            <a:ext cx="37338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(5)</a:t>
            </a:r>
          </a:p>
        </p:txBody>
      </p:sp>
      <p:sp>
        <p:nvSpPr>
          <p:cNvPr id="617477" name="Text Box 5"/>
          <p:cNvSpPr txBox="1">
            <a:spLocks noChangeArrowheads="1"/>
          </p:cNvSpPr>
          <p:nvPr/>
        </p:nvSpPr>
        <p:spPr bwMode="auto">
          <a:xfrm>
            <a:off x="6248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17478" name="Line 6"/>
          <p:cNvSpPr>
            <a:spLocks noChangeShapeType="1"/>
          </p:cNvSpPr>
          <p:nvPr/>
        </p:nvSpPr>
        <p:spPr bwMode="auto">
          <a:xfrm flipV="1">
            <a:off x="1447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17479" name="Line 7"/>
          <p:cNvSpPr>
            <a:spLocks noChangeShapeType="1"/>
          </p:cNvSpPr>
          <p:nvPr/>
        </p:nvSpPr>
        <p:spPr bwMode="auto">
          <a:xfrm>
            <a:off x="1447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80" name="Text Box 8"/>
          <p:cNvSpPr txBox="1">
            <a:spLocks noChangeArrowheads="1"/>
          </p:cNvSpPr>
          <p:nvPr/>
        </p:nvSpPr>
        <p:spPr bwMode="auto">
          <a:xfrm rot="-5400000">
            <a:off x="-731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17481" name="Text Box 9"/>
          <p:cNvSpPr txBox="1">
            <a:spLocks noChangeArrowheads="1"/>
          </p:cNvSpPr>
          <p:nvPr/>
        </p:nvSpPr>
        <p:spPr bwMode="auto">
          <a:xfrm rot="-2062321">
            <a:off x="5943600" y="1447800"/>
            <a:ext cx="1676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800" b="1">
                <a:solidFill>
                  <a:schemeClr val="accent2"/>
                </a:solidFill>
              </a:rPr>
              <a:t>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1</a:t>
            </a:r>
            <a:r>
              <a:rPr lang="de-DE" altLang="en-US" sz="2800" b="1">
                <a:solidFill>
                  <a:schemeClr val="accent2"/>
                </a:solidFill>
              </a:rPr>
              <a:t>&gt;P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0</a:t>
            </a:r>
            <a:r>
              <a:rPr lang="de-DE" altLang="en-US" sz="2800">
                <a:solidFill>
                  <a:schemeClr val="accent2"/>
                </a:solidFill>
              </a:rPr>
              <a:t> </a:t>
            </a:r>
            <a:endParaRPr lang="en-GB" altLang="en-US" sz="2800">
              <a:solidFill>
                <a:schemeClr val="accent2"/>
              </a:solidFill>
            </a:endParaRPr>
          </a:p>
        </p:txBody>
      </p:sp>
      <p:sp>
        <p:nvSpPr>
          <p:cNvPr id="617482" name="Line 10"/>
          <p:cNvSpPr>
            <a:spLocks noChangeShapeType="1"/>
          </p:cNvSpPr>
          <p:nvPr/>
        </p:nvSpPr>
        <p:spPr bwMode="auto">
          <a:xfrm flipV="1">
            <a:off x="1811338" y="2922588"/>
            <a:ext cx="2703512" cy="5635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83" name="Line 11"/>
          <p:cNvSpPr>
            <a:spLocks noChangeShapeType="1"/>
          </p:cNvSpPr>
          <p:nvPr/>
        </p:nvSpPr>
        <p:spPr bwMode="auto">
          <a:xfrm flipV="1">
            <a:off x="4503738" y="1566863"/>
            <a:ext cx="1516062" cy="13573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84" name="Line 12"/>
          <p:cNvSpPr>
            <a:spLocks noChangeShapeType="1"/>
          </p:cNvSpPr>
          <p:nvPr/>
        </p:nvSpPr>
        <p:spPr bwMode="auto">
          <a:xfrm flipV="1">
            <a:off x="1754188" y="3336925"/>
            <a:ext cx="2859087" cy="434975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85" name="Line 13"/>
          <p:cNvSpPr>
            <a:spLocks noChangeShapeType="1"/>
          </p:cNvSpPr>
          <p:nvPr/>
        </p:nvSpPr>
        <p:spPr bwMode="auto">
          <a:xfrm flipV="1">
            <a:off x="4605338" y="1562100"/>
            <a:ext cx="2863850" cy="1771650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7486" name="Text Box 14"/>
          <p:cNvSpPr txBox="1">
            <a:spLocks noChangeArrowheads="1"/>
          </p:cNvSpPr>
          <p:nvPr/>
        </p:nvSpPr>
        <p:spPr bwMode="auto">
          <a:xfrm>
            <a:off x="914400" y="990600"/>
            <a:ext cx="48006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How Packing effects Shrinkage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17487" name="Oval 15"/>
          <p:cNvSpPr>
            <a:spLocks noChangeArrowheads="1"/>
          </p:cNvSpPr>
          <p:nvPr/>
        </p:nvSpPr>
        <p:spPr bwMode="auto">
          <a:xfrm>
            <a:off x="1905000" y="3352800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F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1524000" y="5638800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ambient temperature </a:t>
            </a:r>
          </a:p>
        </p:txBody>
      </p:sp>
      <p:sp>
        <p:nvSpPr>
          <p:cNvPr id="617489" name="Line 17"/>
          <p:cNvSpPr>
            <a:spLocks noChangeShapeType="1"/>
          </p:cNvSpPr>
          <p:nvPr/>
        </p:nvSpPr>
        <p:spPr bwMode="auto">
          <a:xfrm>
            <a:off x="1981200" y="3505200"/>
            <a:ext cx="0" cy="2133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>
            <a:off x="3733800" y="5730875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freeze off temperature </a:t>
            </a:r>
          </a:p>
        </p:txBody>
      </p:sp>
      <p:sp>
        <p:nvSpPr>
          <p:cNvPr id="617491" name="Text Box 19"/>
          <p:cNvSpPr txBox="1">
            <a:spLocks noChangeArrowheads="1"/>
          </p:cNvSpPr>
          <p:nvPr/>
        </p:nvSpPr>
        <p:spPr bwMode="auto">
          <a:xfrm rot="-2551866">
            <a:off x="4572000" y="1477963"/>
            <a:ext cx="20875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b="1">
                <a:solidFill>
                  <a:schemeClr val="accent2"/>
                </a:solidFill>
              </a:rPr>
              <a:t>ambient </a:t>
            </a:r>
            <a:r>
              <a:rPr lang="de-DE" altLang="en-US" sz="2800" b="1">
                <a:solidFill>
                  <a:schemeClr val="accent2"/>
                </a:solidFill>
              </a:rPr>
              <a:t>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0</a:t>
            </a:r>
            <a:r>
              <a:rPr lang="de-DE" altLang="en-US" sz="2800">
                <a:solidFill>
                  <a:schemeClr val="accent2"/>
                </a:solidFill>
              </a:rPr>
              <a:t> </a:t>
            </a:r>
            <a:endParaRPr lang="en-GB" altLang="en-US" sz="2800">
              <a:solidFill>
                <a:schemeClr val="accent2"/>
              </a:solidFill>
            </a:endParaRPr>
          </a:p>
        </p:txBody>
      </p:sp>
      <p:sp>
        <p:nvSpPr>
          <p:cNvPr id="617492" name="Oval 20"/>
          <p:cNvSpPr>
            <a:spLocks noChangeArrowheads="1"/>
          </p:cNvSpPr>
          <p:nvPr/>
        </p:nvSpPr>
        <p:spPr bwMode="auto">
          <a:xfrm>
            <a:off x="4286250" y="3248025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B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7493" name="Oval 21"/>
          <p:cNvSpPr>
            <a:spLocks noChangeArrowheads="1"/>
          </p:cNvSpPr>
          <p:nvPr/>
        </p:nvSpPr>
        <p:spPr bwMode="auto">
          <a:xfrm>
            <a:off x="2514600" y="3238500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C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7494" name="Line 22"/>
          <p:cNvSpPr>
            <a:spLocks noChangeShapeType="1"/>
          </p:cNvSpPr>
          <p:nvPr/>
        </p:nvSpPr>
        <p:spPr bwMode="auto">
          <a:xfrm>
            <a:off x="4391025" y="3459163"/>
            <a:ext cx="0" cy="21796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7495" name="Text Box 24"/>
          <p:cNvSpPr txBox="1">
            <a:spLocks noChangeArrowheads="1"/>
          </p:cNvSpPr>
          <p:nvPr/>
        </p:nvSpPr>
        <p:spPr bwMode="auto">
          <a:xfrm>
            <a:off x="3124200" y="1649413"/>
            <a:ext cx="1447800" cy="66198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end packing phase    (freeze off)</a:t>
            </a:r>
          </a:p>
        </p:txBody>
      </p:sp>
      <p:sp>
        <p:nvSpPr>
          <p:cNvPr id="617496" name="Line 25"/>
          <p:cNvSpPr>
            <a:spLocks noChangeShapeType="1"/>
          </p:cNvSpPr>
          <p:nvPr/>
        </p:nvSpPr>
        <p:spPr bwMode="auto">
          <a:xfrm>
            <a:off x="3962400" y="2259013"/>
            <a:ext cx="381000" cy="1017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7497" name="Text Box 35"/>
          <p:cNvSpPr txBox="1">
            <a:spLocks noChangeArrowheads="1"/>
          </p:cNvSpPr>
          <p:nvPr/>
        </p:nvSpPr>
        <p:spPr bwMode="auto">
          <a:xfrm>
            <a:off x="5562600" y="51054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>
                <a:solidFill>
                  <a:srgbClr val="0000CC"/>
                </a:solidFill>
              </a:rPr>
              <a:t>amorphous</a:t>
            </a:r>
          </a:p>
        </p:txBody>
      </p:sp>
      <p:sp>
        <p:nvSpPr>
          <p:cNvPr id="617498" name="Text Box 40"/>
          <p:cNvSpPr txBox="1">
            <a:spLocks noChangeArrowheads="1"/>
          </p:cNvSpPr>
          <p:nvPr/>
        </p:nvSpPr>
        <p:spPr bwMode="auto">
          <a:xfrm>
            <a:off x="1676400" y="2209800"/>
            <a:ext cx="1219200" cy="6619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ejection temperature at core</a:t>
            </a:r>
          </a:p>
        </p:txBody>
      </p:sp>
      <p:sp>
        <p:nvSpPr>
          <p:cNvPr id="617499" name="Line 41"/>
          <p:cNvSpPr>
            <a:spLocks noChangeShapeType="1"/>
          </p:cNvSpPr>
          <p:nvPr/>
        </p:nvSpPr>
        <p:spPr bwMode="auto">
          <a:xfrm>
            <a:off x="2438400" y="2819400"/>
            <a:ext cx="152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954" name="Group 58"/>
          <p:cNvGrpSpPr>
            <a:grpSpLocks/>
          </p:cNvGrpSpPr>
          <p:nvPr/>
        </p:nvGrpSpPr>
        <p:grpSpPr bwMode="auto">
          <a:xfrm>
            <a:off x="1447800" y="3352800"/>
            <a:ext cx="8001000" cy="1352550"/>
            <a:chOff x="912" y="2112"/>
            <a:chExt cx="5040" cy="852"/>
          </a:xfrm>
        </p:grpSpPr>
        <p:sp>
          <p:nvSpPr>
            <p:cNvPr id="619564" name="Rectangle 3"/>
            <p:cNvSpPr>
              <a:spLocks noChangeArrowheads="1"/>
            </p:cNvSpPr>
            <p:nvPr/>
          </p:nvSpPr>
          <p:spPr bwMode="auto">
            <a:xfrm>
              <a:off x="912" y="2185"/>
              <a:ext cx="2675" cy="29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619565" name="AutoShape 5"/>
            <p:cNvSpPr>
              <a:spLocks/>
            </p:cNvSpPr>
            <p:nvPr/>
          </p:nvSpPr>
          <p:spPr bwMode="auto">
            <a:xfrm flipH="1">
              <a:off x="3606" y="2184"/>
              <a:ext cx="88" cy="303"/>
            </a:xfrm>
            <a:prstGeom prst="leftBrace">
              <a:avLst>
                <a:gd name="adj1" fmla="val 2869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619566" name="Text Box 38"/>
            <p:cNvSpPr txBox="1">
              <a:spLocks noChangeArrowheads="1"/>
            </p:cNvSpPr>
            <p:nvPr/>
          </p:nvSpPr>
          <p:spPr bwMode="auto">
            <a:xfrm>
              <a:off x="4080" y="2112"/>
              <a:ext cx="1872" cy="85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 i="1">
                  <a:solidFill>
                    <a:schemeClr val="tx1"/>
                  </a:solidFill>
                </a:rPr>
                <a:t>negative </a:t>
              </a:r>
              <a:r>
                <a:rPr lang="en-GB" altLang="en-US" sz="2400" b="1">
                  <a:solidFill>
                    <a:schemeClr val="tx1"/>
                  </a:solidFill>
                </a:rPr>
                <a:t>shrinkage potential, </a:t>
              </a:r>
            </a:p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 i="1">
                  <a:solidFill>
                    <a:schemeClr val="tx1"/>
                  </a:solidFill>
                </a:rPr>
                <a:t>overpacking</a:t>
              </a:r>
              <a:r>
                <a:rPr lang="en-GB" altLang="en-US" sz="2400" b="1">
                  <a:solidFill>
                    <a:schemeClr val="tx1"/>
                  </a:solidFill>
                </a:rPr>
                <a:t> will occur</a:t>
              </a:r>
            </a:p>
          </p:txBody>
        </p:sp>
      </p:grpSp>
      <p:sp>
        <p:nvSpPr>
          <p:cNvPr id="619522" name="Line 21"/>
          <p:cNvSpPr>
            <a:spLocks noChangeShapeType="1"/>
          </p:cNvSpPr>
          <p:nvPr/>
        </p:nvSpPr>
        <p:spPr bwMode="auto">
          <a:xfrm>
            <a:off x="1981200" y="3505200"/>
            <a:ext cx="0" cy="2133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9523" name="Line 7"/>
          <p:cNvSpPr>
            <a:spLocks noChangeShapeType="1"/>
          </p:cNvSpPr>
          <p:nvPr/>
        </p:nvSpPr>
        <p:spPr bwMode="auto">
          <a:xfrm>
            <a:off x="1981200" y="3467100"/>
            <a:ext cx="37338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24" name="Rectangle 8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pvT - Diagram</a:t>
            </a:r>
            <a:r>
              <a:rPr lang="en-GB" altLang="en-US" sz="2900"/>
              <a:t> (6)</a:t>
            </a:r>
          </a:p>
        </p:txBody>
      </p:sp>
      <p:sp>
        <p:nvSpPr>
          <p:cNvPr id="619525" name="Text Box 9"/>
          <p:cNvSpPr txBox="1">
            <a:spLocks noChangeArrowheads="1"/>
          </p:cNvSpPr>
          <p:nvPr/>
        </p:nvSpPr>
        <p:spPr bwMode="auto">
          <a:xfrm>
            <a:off x="6248400" y="5638800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sz="2400" b="1"/>
              <a:t>Temperature</a:t>
            </a:r>
            <a:endParaRPr lang="en-GB" altLang="en-US" sz="2400"/>
          </a:p>
        </p:txBody>
      </p:sp>
      <p:sp>
        <p:nvSpPr>
          <p:cNvPr id="619526" name="Line 10"/>
          <p:cNvSpPr>
            <a:spLocks noChangeShapeType="1"/>
          </p:cNvSpPr>
          <p:nvPr/>
        </p:nvSpPr>
        <p:spPr bwMode="auto">
          <a:xfrm flipV="1">
            <a:off x="1447800" y="19050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619527" name="Line 11"/>
          <p:cNvSpPr>
            <a:spLocks noChangeShapeType="1"/>
          </p:cNvSpPr>
          <p:nvPr/>
        </p:nvSpPr>
        <p:spPr bwMode="auto">
          <a:xfrm>
            <a:off x="1447800" y="5562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28" name="Text Box 12"/>
          <p:cNvSpPr txBox="1">
            <a:spLocks noChangeArrowheads="1"/>
          </p:cNvSpPr>
          <p:nvPr/>
        </p:nvSpPr>
        <p:spPr bwMode="auto">
          <a:xfrm rot="-5400000">
            <a:off x="-731837" y="3551237"/>
            <a:ext cx="3505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specific volume </a:t>
            </a:r>
            <a:endParaRPr lang="en-GB" altLang="en-US" sz="2400" b="1"/>
          </a:p>
        </p:txBody>
      </p:sp>
      <p:sp>
        <p:nvSpPr>
          <p:cNvPr id="619529" name="Text Box 13"/>
          <p:cNvSpPr txBox="1">
            <a:spLocks noChangeArrowheads="1"/>
          </p:cNvSpPr>
          <p:nvPr/>
        </p:nvSpPr>
        <p:spPr bwMode="auto">
          <a:xfrm rot="-2062321">
            <a:off x="5943600" y="1447800"/>
            <a:ext cx="1676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800" b="1">
                <a:solidFill>
                  <a:schemeClr val="accent2"/>
                </a:solidFill>
              </a:rPr>
              <a:t>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1</a:t>
            </a:r>
            <a:r>
              <a:rPr lang="de-DE" altLang="en-US" sz="2800" b="1">
                <a:solidFill>
                  <a:schemeClr val="accent2"/>
                </a:solidFill>
              </a:rPr>
              <a:t>&gt;P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0</a:t>
            </a:r>
            <a:r>
              <a:rPr lang="de-DE" altLang="en-US" sz="2800">
                <a:solidFill>
                  <a:schemeClr val="accent2"/>
                </a:solidFill>
              </a:rPr>
              <a:t> </a:t>
            </a:r>
            <a:endParaRPr lang="en-GB" altLang="en-US" sz="2800">
              <a:solidFill>
                <a:schemeClr val="accent2"/>
              </a:solidFill>
            </a:endParaRPr>
          </a:p>
        </p:txBody>
      </p:sp>
      <p:sp>
        <p:nvSpPr>
          <p:cNvPr id="619530" name="Line 14"/>
          <p:cNvSpPr>
            <a:spLocks noChangeShapeType="1"/>
          </p:cNvSpPr>
          <p:nvPr/>
        </p:nvSpPr>
        <p:spPr bwMode="auto">
          <a:xfrm flipV="1">
            <a:off x="1811338" y="2922588"/>
            <a:ext cx="2703512" cy="5635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31" name="Line 15"/>
          <p:cNvSpPr>
            <a:spLocks noChangeShapeType="1"/>
          </p:cNvSpPr>
          <p:nvPr/>
        </p:nvSpPr>
        <p:spPr bwMode="auto">
          <a:xfrm flipV="1">
            <a:off x="4503738" y="1566863"/>
            <a:ext cx="1516062" cy="13573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32" name="Line 16"/>
          <p:cNvSpPr>
            <a:spLocks noChangeShapeType="1"/>
          </p:cNvSpPr>
          <p:nvPr/>
        </p:nvSpPr>
        <p:spPr bwMode="auto">
          <a:xfrm flipV="1">
            <a:off x="1754188" y="3336925"/>
            <a:ext cx="2859087" cy="434975"/>
          </a:xfrm>
          <a:prstGeom prst="line">
            <a:avLst/>
          </a:prstGeom>
          <a:noFill/>
          <a:ln w="1905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33" name="Line 17"/>
          <p:cNvSpPr>
            <a:spLocks noChangeShapeType="1"/>
          </p:cNvSpPr>
          <p:nvPr/>
        </p:nvSpPr>
        <p:spPr bwMode="auto">
          <a:xfrm flipV="1">
            <a:off x="4605338" y="1562100"/>
            <a:ext cx="2863850" cy="1771650"/>
          </a:xfrm>
          <a:prstGeom prst="line">
            <a:avLst/>
          </a:prstGeom>
          <a:noFill/>
          <a:ln w="1905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34" name="Text Box 18"/>
          <p:cNvSpPr txBox="1">
            <a:spLocks noChangeArrowheads="1"/>
          </p:cNvSpPr>
          <p:nvPr/>
        </p:nvSpPr>
        <p:spPr bwMode="auto">
          <a:xfrm>
            <a:off x="914400" y="990600"/>
            <a:ext cx="4800600" cy="42068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How Packing effects Shrinkage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619535" name="Oval 19"/>
          <p:cNvSpPr>
            <a:spLocks noChangeArrowheads="1"/>
          </p:cNvSpPr>
          <p:nvPr/>
        </p:nvSpPr>
        <p:spPr bwMode="auto">
          <a:xfrm>
            <a:off x="1905000" y="3352800"/>
            <a:ext cx="200025" cy="200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200" b="1">
                <a:solidFill>
                  <a:schemeClr val="bg1"/>
                </a:solidFill>
              </a:rPr>
              <a:t>F</a:t>
            </a:r>
            <a:endParaRPr lang="en-GB" altLang="en-US" sz="1800" b="1">
              <a:solidFill>
                <a:schemeClr val="bg1"/>
              </a:solidFill>
            </a:endParaRPr>
          </a:p>
        </p:txBody>
      </p:sp>
      <p:sp>
        <p:nvSpPr>
          <p:cNvPr id="619536" name="Text Box 20"/>
          <p:cNvSpPr txBox="1">
            <a:spLocks noChangeArrowheads="1"/>
          </p:cNvSpPr>
          <p:nvPr/>
        </p:nvSpPr>
        <p:spPr bwMode="auto">
          <a:xfrm>
            <a:off x="1524000" y="5638800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ambient temperature </a:t>
            </a:r>
          </a:p>
        </p:txBody>
      </p:sp>
      <p:sp>
        <p:nvSpPr>
          <p:cNvPr id="619537" name="Text Box 23"/>
          <p:cNvSpPr txBox="1">
            <a:spLocks noChangeArrowheads="1"/>
          </p:cNvSpPr>
          <p:nvPr/>
        </p:nvSpPr>
        <p:spPr bwMode="auto">
          <a:xfrm rot="-2551866">
            <a:off x="4572000" y="1477963"/>
            <a:ext cx="20875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b="1">
                <a:solidFill>
                  <a:schemeClr val="accent2"/>
                </a:solidFill>
              </a:rPr>
              <a:t>ambient </a:t>
            </a:r>
            <a:r>
              <a:rPr lang="de-DE" altLang="en-US" sz="2800" b="1">
                <a:solidFill>
                  <a:schemeClr val="accent2"/>
                </a:solidFill>
              </a:rPr>
              <a:t>P</a:t>
            </a:r>
            <a:r>
              <a:rPr lang="de-DE" altLang="en-US" sz="2800" b="1" baseline="-25000">
                <a:solidFill>
                  <a:schemeClr val="accent2"/>
                </a:solidFill>
              </a:rPr>
              <a:t>0</a:t>
            </a:r>
            <a:r>
              <a:rPr lang="de-DE" altLang="en-US" sz="2800">
                <a:solidFill>
                  <a:schemeClr val="accent2"/>
                </a:solidFill>
              </a:rPr>
              <a:t> </a:t>
            </a:r>
            <a:endParaRPr lang="en-GB" altLang="en-US" sz="2800">
              <a:solidFill>
                <a:schemeClr val="accent2"/>
              </a:solidFill>
            </a:endParaRPr>
          </a:p>
        </p:txBody>
      </p:sp>
      <p:sp>
        <p:nvSpPr>
          <p:cNvPr id="619538" name="Text Box 35"/>
          <p:cNvSpPr txBox="1">
            <a:spLocks noChangeArrowheads="1"/>
          </p:cNvSpPr>
          <p:nvPr/>
        </p:nvSpPr>
        <p:spPr bwMode="auto">
          <a:xfrm>
            <a:off x="5562600" y="51054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>
                <a:solidFill>
                  <a:srgbClr val="0000CC"/>
                </a:solidFill>
              </a:rPr>
              <a:t>amorphous</a:t>
            </a:r>
          </a:p>
        </p:txBody>
      </p:sp>
      <p:grpSp>
        <p:nvGrpSpPr>
          <p:cNvPr id="592952" name="Group 56"/>
          <p:cNvGrpSpPr>
            <a:grpSpLocks/>
          </p:cNvGrpSpPr>
          <p:nvPr/>
        </p:nvGrpSpPr>
        <p:grpSpPr bwMode="auto">
          <a:xfrm>
            <a:off x="1866900" y="914400"/>
            <a:ext cx="7353300" cy="3429000"/>
            <a:chOff x="1176" y="576"/>
            <a:chExt cx="4632" cy="2160"/>
          </a:xfrm>
        </p:grpSpPr>
        <p:sp>
          <p:nvSpPr>
            <p:cNvPr id="619559" name="Text Box 39"/>
            <p:cNvSpPr txBox="1">
              <a:spLocks noChangeArrowheads="1"/>
            </p:cNvSpPr>
            <p:nvPr/>
          </p:nvSpPr>
          <p:spPr bwMode="auto">
            <a:xfrm rot="-2062321">
              <a:off x="3678" y="1363"/>
              <a:ext cx="105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altLang="en-US" sz="2800" b="1">
                  <a:solidFill>
                    <a:schemeClr val="accent2"/>
                  </a:solidFill>
                </a:rPr>
                <a:t>P</a:t>
              </a:r>
              <a:r>
                <a:rPr lang="de-DE" altLang="en-US" sz="2800" b="1" baseline="-25000">
                  <a:solidFill>
                    <a:schemeClr val="accent2"/>
                  </a:solidFill>
                </a:rPr>
                <a:t>2</a:t>
              </a:r>
              <a:r>
                <a:rPr lang="de-DE" altLang="en-US" sz="2800" b="1">
                  <a:solidFill>
                    <a:schemeClr val="accent2"/>
                  </a:solidFill>
                </a:rPr>
                <a:t>&gt;P</a:t>
              </a:r>
              <a:r>
                <a:rPr lang="de-DE" altLang="en-US" sz="2800" b="1" baseline="-25000">
                  <a:solidFill>
                    <a:schemeClr val="accent2"/>
                  </a:solidFill>
                </a:rPr>
                <a:t>1</a:t>
              </a:r>
              <a:r>
                <a:rPr lang="de-DE" altLang="en-US" sz="2800">
                  <a:solidFill>
                    <a:schemeClr val="accent2"/>
                  </a:solidFill>
                </a:rPr>
                <a:t> </a:t>
              </a:r>
              <a:endParaRPr lang="en-GB" altLang="en-US" sz="2800">
                <a:solidFill>
                  <a:schemeClr val="accent2"/>
                </a:solidFill>
              </a:endParaRPr>
            </a:p>
          </p:txBody>
        </p:sp>
        <p:sp>
          <p:nvSpPr>
            <p:cNvPr id="619560" name="Text Box 40"/>
            <p:cNvSpPr txBox="1">
              <a:spLocks noChangeArrowheads="1"/>
            </p:cNvSpPr>
            <p:nvPr/>
          </p:nvSpPr>
          <p:spPr bwMode="auto">
            <a:xfrm>
              <a:off x="4704" y="576"/>
              <a:ext cx="1104" cy="460"/>
            </a:xfrm>
            <a:prstGeom prst="rect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increased pressure</a:t>
              </a:r>
            </a:p>
          </p:txBody>
        </p:sp>
        <p:sp>
          <p:nvSpPr>
            <p:cNvPr id="619561" name="Line 41"/>
            <p:cNvSpPr>
              <a:spLocks noChangeShapeType="1"/>
            </p:cNvSpPr>
            <p:nvPr/>
          </p:nvSpPr>
          <p:spPr bwMode="auto">
            <a:xfrm>
              <a:off x="4416" y="1056"/>
              <a:ext cx="336" cy="336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62" name="Line 51"/>
            <p:cNvSpPr>
              <a:spLocks noChangeShapeType="1"/>
            </p:cNvSpPr>
            <p:nvPr/>
          </p:nvSpPr>
          <p:spPr bwMode="auto">
            <a:xfrm flipV="1">
              <a:off x="1176" y="2462"/>
              <a:ext cx="1801" cy="27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63" name="Line 52"/>
            <p:cNvSpPr>
              <a:spLocks noChangeShapeType="1"/>
            </p:cNvSpPr>
            <p:nvPr/>
          </p:nvSpPr>
          <p:spPr bwMode="auto">
            <a:xfrm flipV="1">
              <a:off x="2972" y="1344"/>
              <a:ext cx="1804" cy="11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92950" name="Group 54"/>
          <p:cNvGrpSpPr>
            <a:grpSpLocks/>
          </p:cNvGrpSpPr>
          <p:nvPr/>
        </p:nvGrpSpPr>
        <p:grpSpPr bwMode="auto">
          <a:xfrm>
            <a:off x="1295400" y="3448050"/>
            <a:ext cx="3962400" cy="1885950"/>
            <a:chOff x="816" y="2172"/>
            <a:chExt cx="2496" cy="1188"/>
          </a:xfrm>
        </p:grpSpPr>
        <p:sp>
          <p:nvSpPr>
            <p:cNvPr id="619554" name="Line 30"/>
            <p:cNvSpPr>
              <a:spLocks noChangeShapeType="1"/>
            </p:cNvSpPr>
            <p:nvPr/>
          </p:nvSpPr>
          <p:spPr bwMode="auto">
            <a:xfrm flipH="1" flipV="1">
              <a:off x="816" y="2172"/>
              <a:ext cx="28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55" name="Line 31"/>
            <p:cNvSpPr>
              <a:spLocks noChangeShapeType="1"/>
            </p:cNvSpPr>
            <p:nvPr/>
          </p:nvSpPr>
          <p:spPr bwMode="auto">
            <a:xfrm flipH="1">
              <a:off x="816" y="249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56" name="Text Box 48"/>
            <p:cNvSpPr txBox="1">
              <a:spLocks noChangeArrowheads="1"/>
            </p:cNvSpPr>
            <p:nvPr/>
          </p:nvSpPr>
          <p:spPr bwMode="auto">
            <a:xfrm>
              <a:off x="1440" y="2922"/>
              <a:ext cx="1872" cy="43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2400" b="1">
                  <a:solidFill>
                    <a:schemeClr val="tx1"/>
                  </a:solidFill>
                </a:rPr>
                <a:t>different specific volumes</a:t>
              </a:r>
            </a:p>
          </p:txBody>
        </p:sp>
        <p:sp>
          <p:nvSpPr>
            <p:cNvPr id="619557" name="Line 49"/>
            <p:cNvSpPr>
              <a:spLocks noChangeShapeType="1"/>
            </p:cNvSpPr>
            <p:nvPr/>
          </p:nvSpPr>
          <p:spPr bwMode="auto">
            <a:xfrm flipH="1" flipV="1">
              <a:off x="891" y="2200"/>
              <a:ext cx="557" cy="72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58" name="Line 50"/>
            <p:cNvSpPr>
              <a:spLocks noChangeShapeType="1"/>
            </p:cNvSpPr>
            <p:nvPr/>
          </p:nvSpPr>
          <p:spPr bwMode="auto">
            <a:xfrm flipH="1" flipV="1">
              <a:off x="905" y="2494"/>
              <a:ext cx="535" cy="43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592921" name="Oval 25"/>
          <p:cNvSpPr>
            <a:spLocks noChangeArrowheads="1"/>
          </p:cNvSpPr>
          <p:nvPr/>
        </p:nvSpPr>
        <p:spPr bwMode="auto">
          <a:xfrm>
            <a:off x="2590800" y="3228975"/>
            <a:ext cx="200025" cy="2000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>
                <a:alpha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  <a:defRPr/>
            </a:pPr>
            <a:r>
              <a:rPr lang="en-GB" altLang="en-US" sz="1200" b="1">
                <a:solidFill>
                  <a:schemeClr val="accent3">
                    <a:lumMod val="50000"/>
                  </a:schemeClr>
                </a:solidFill>
                <a:cs typeface="+mn-cs"/>
              </a:rPr>
              <a:t>C</a:t>
            </a:r>
          </a:p>
        </p:txBody>
      </p:sp>
      <p:sp>
        <p:nvSpPr>
          <p:cNvPr id="619542" name="Line 6"/>
          <p:cNvSpPr>
            <a:spLocks noChangeShapeType="1"/>
          </p:cNvSpPr>
          <p:nvPr/>
        </p:nvSpPr>
        <p:spPr bwMode="auto">
          <a:xfrm>
            <a:off x="1905000" y="3962400"/>
            <a:ext cx="38100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sp>
        <p:nvSpPr>
          <p:cNvPr id="619543" name="Line 26"/>
          <p:cNvSpPr>
            <a:spLocks noChangeShapeType="1"/>
          </p:cNvSpPr>
          <p:nvPr/>
        </p:nvSpPr>
        <p:spPr bwMode="auto">
          <a:xfrm>
            <a:off x="4391025" y="3459163"/>
            <a:ext cx="0" cy="21796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19544" name="Text Box 22"/>
          <p:cNvSpPr txBox="1">
            <a:spLocks noChangeArrowheads="1"/>
          </p:cNvSpPr>
          <p:nvPr/>
        </p:nvSpPr>
        <p:spPr bwMode="auto">
          <a:xfrm>
            <a:off x="3733800" y="5730875"/>
            <a:ext cx="1600200" cy="4413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en-GB" altLang="en-US" sz="1600" b="1">
                <a:solidFill>
                  <a:schemeClr val="tx1"/>
                </a:solidFill>
              </a:rPr>
              <a:t>freeze off temperature </a:t>
            </a:r>
          </a:p>
        </p:txBody>
      </p:sp>
      <p:sp>
        <p:nvSpPr>
          <p:cNvPr id="50" name="Oval 20"/>
          <p:cNvSpPr>
            <a:spLocks noChangeArrowheads="1"/>
          </p:cNvSpPr>
          <p:nvPr/>
        </p:nvSpPr>
        <p:spPr bwMode="auto">
          <a:xfrm>
            <a:off x="4286250" y="3248025"/>
            <a:ext cx="200025" cy="2000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>
                <a:alpha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90000"/>
              </a:lnSpc>
              <a:defRPr/>
            </a:pPr>
            <a:r>
              <a:rPr lang="en-GB" altLang="en-US" sz="1200" b="1">
                <a:solidFill>
                  <a:schemeClr val="accent3">
                    <a:lumMod val="50000"/>
                  </a:schemeClr>
                </a:solidFill>
                <a:cs typeface="+mn-cs"/>
              </a:rPr>
              <a:t>B</a:t>
            </a:r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76200" y="1649413"/>
            <a:ext cx="4495800" cy="2389187"/>
            <a:chOff x="75466" y="1649413"/>
            <a:chExt cx="4496534" cy="2389187"/>
          </a:xfrm>
        </p:grpSpPr>
        <p:sp>
          <p:nvSpPr>
            <p:cNvPr id="619547" name="Text Box 27"/>
            <p:cNvSpPr txBox="1">
              <a:spLocks noChangeArrowheads="1"/>
            </p:cNvSpPr>
            <p:nvPr/>
          </p:nvSpPr>
          <p:spPr bwMode="auto">
            <a:xfrm>
              <a:off x="3124200" y="1649413"/>
              <a:ext cx="1447800" cy="66198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end packing phase    (freeze off)</a:t>
              </a:r>
            </a:p>
          </p:txBody>
        </p:sp>
        <p:sp>
          <p:nvSpPr>
            <p:cNvPr id="619548" name="Line 14"/>
            <p:cNvSpPr>
              <a:spLocks noChangeShapeType="1"/>
            </p:cNvSpPr>
            <p:nvPr/>
          </p:nvSpPr>
          <p:spPr bwMode="auto">
            <a:xfrm flipV="1">
              <a:off x="138837" y="3501007"/>
              <a:ext cx="1619374" cy="33756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19549" name="Line 28"/>
            <p:cNvSpPr>
              <a:spLocks noChangeShapeType="1"/>
            </p:cNvSpPr>
            <p:nvPr/>
          </p:nvSpPr>
          <p:spPr bwMode="auto">
            <a:xfrm>
              <a:off x="3962400" y="2259013"/>
              <a:ext cx="390525" cy="153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9550" name="Text Box 36"/>
            <p:cNvSpPr txBox="1">
              <a:spLocks noChangeArrowheads="1"/>
            </p:cNvSpPr>
            <p:nvPr/>
          </p:nvSpPr>
          <p:spPr bwMode="auto">
            <a:xfrm>
              <a:off x="1676400" y="2209800"/>
              <a:ext cx="1219200" cy="66479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600" b="1">
                  <a:solidFill>
                    <a:schemeClr val="tx1"/>
                  </a:solidFill>
                </a:rPr>
                <a:t>ejection temperature at core</a:t>
              </a:r>
            </a:p>
          </p:txBody>
        </p:sp>
        <p:sp>
          <p:nvSpPr>
            <p:cNvPr id="619551" name="Oval 24"/>
            <p:cNvSpPr>
              <a:spLocks noChangeArrowheads="1"/>
            </p:cNvSpPr>
            <p:nvPr/>
          </p:nvSpPr>
          <p:spPr bwMode="auto">
            <a:xfrm>
              <a:off x="4286250" y="3838575"/>
              <a:ext cx="200025" cy="20002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B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9552" name="Oval 21"/>
            <p:cNvSpPr>
              <a:spLocks noChangeArrowheads="1"/>
            </p:cNvSpPr>
            <p:nvPr/>
          </p:nvSpPr>
          <p:spPr bwMode="auto">
            <a:xfrm>
              <a:off x="75466" y="3808112"/>
              <a:ext cx="200025" cy="20002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lang="en-GB" altLang="en-US" sz="1200" b="1">
                  <a:solidFill>
                    <a:schemeClr val="bg1"/>
                  </a:solidFill>
                </a:rPr>
                <a:t>C</a:t>
              </a:r>
              <a:endParaRPr lang="en-GB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619553" name="Line 41"/>
            <p:cNvSpPr>
              <a:spLocks noChangeShapeType="1"/>
            </p:cNvSpPr>
            <p:nvPr/>
          </p:nvSpPr>
          <p:spPr bwMode="auto">
            <a:xfrm flipH="1">
              <a:off x="269353" y="2874598"/>
              <a:ext cx="1711846" cy="9225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6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192088"/>
            <a:ext cx="9410700" cy="441325"/>
          </a:xfrm>
        </p:spPr>
        <p:txBody>
          <a:bodyPr/>
          <a:lstStyle/>
          <a:p>
            <a:r>
              <a:rPr lang="en-GB" altLang="en-US"/>
              <a:t>Mechanisms orienting the Fibres</a:t>
            </a:r>
          </a:p>
        </p:txBody>
      </p:sp>
      <p:pic>
        <p:nvPicPr>
          <p:cNvPr id="621570" name="Picture 5"/>
          <p:cNvPicPr>
            <a:picLocks noChangeAspect="1" noChangeArrowheads="1"/>
          </p:cNvPicPr>
          <p:nvPr/>
        </p:nvPicPr>
        <p:blipFill>
          <a:blip r:embed="rId3"/>
          <a:srcRect l="76947"/>
          <a:stretch>
            <a:fillRect/>
          </a:stretch>
        </p:blipFill>
        <p:spPr bwMode="auto">
          <a:xfrm>
            <a:off x="4029075" y="2895600"/>
            <a:ext cx="2197100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6646" name="Group 70"/>
          <p:cNvGrpSpPr>
            <a:grpSpLocks/>
          </p:cNvGrpSpPr>
          <p:nvPr/>
        </p:nvGrpSpPr>
        <p:grpSpPr bwMode="auto">
          <a:xfrm>
            <a:off x="6084888" y="2278063"/>
            <a:ext cx="3325812" cy="685800"/>
            <a:chOff x="3833" y="1435"/>
            <a:chExt cx="2095" cy="432"/>
          </a:xfrm>
        </p:grpSpPr>
        <p:sp>
          <p:nvSpPr>
            <p:cNvPr id="621590" name="Line 13"/>
            <p:cNvSpPr>
              <a:spLocks noChangeShapeType="1"/>
            </p:cNvSpPr>
            <p:nvPr/>
          </p:nvSpPr>
          <p:spPr bwMode="auto">
            <a:xfrm flipH="1">
              <a:off x="3833" y="1607"/>
              <a:ext cx="312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91" name="Text Box 16"/>
            <p:cNvSpPr txBox="1">
              <a:spLocks noChangeArrowheads="1"/>
            </p:cNvSpPr>
            <p:nvPr/>
          </p:nvSpPr>
          <p:spPr bwMode="auto">
            <a:xfrm>
              <a:off x="4190" y="1435"/>
              <a:ext cx="1738" cy="346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defTabSz="838200" eaLnBrk="0" hangingPunct="0">
                <a:spcBef>
                  <a:spcPct val="50000"/>
                </a:spcBef>
              </a:pPr>
              <a:r>
                <a:rPr lang="en-GB" altLang="en-US" sz="1800"/>
                <a:t>Amorphous fibre-poor surface layer</a:t>
              </a:r>
            </a:p>
          </p:txBody>
        </p:sp>
      </p:grpSp>
      <p:grpSp>
        <p:nvGrpSpPr>
          <p:cNvPr id="536647" name="Group 71"/>
          <p:cNvGrpSpPr>
            <a:grpSpLocks/>
          </p:cNvGrpSpPr>
          <p:nvPr/>
        </p:nvGrpSpPr>
        <p:grpSpPr bwMode="auto">
          <a:xfrm>
            <a:off x="6226175" y="3100388"/>
            <a:ext cx="3184525" cy="549275"/>
            <a:chOff x="3922" y="1953"/>
            <a:chExt cx="2006" cy="346"/>
          </a:xfrm>
        </p:grpSpPr>
        <p:sp>
          <p:nvSpPr>
            <p:cNvPr id="621588" name="Line 14"/>
            <p:cNvSpPr>
              <a:spLocks noChangeShapeType="1"/>
            </p:cNvSpPr>
            <p:nvPr/>
          </p:nvSpPr>
          <p:spPr bwMode="auto">
            <a:xfrm flipH="1">
              <a:off x="3922" y="2126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9" name="Text Box 17"/>
            <p:cNvSpPr txBox="1">
              <a:spLocks noChangeArrowheads="1"/>
            </p:cNvSpPr>
            <p:nvPr/>
          </p:nvSpPr>
          <p:spPr bwMode="auto">
            <a:xfrm>
              <a:off x="4190" y="1953"/>
              <a:ext cx="1738" cy="346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defTabSz="838200" eaLnBrk="0" hangingPunct="0">
                <a:spcBef>
                  <a:spcPct val="50000"/>
                </a:spcBef>
              </a:pPr>
              <a:r>
                <a:rPr lang="en-GB" altLang="en-US" sz="1800"/>
                <a:t>Shear oriented layer in flow direction</a:t>
              </a:r>
            </a:p>
          </p:txBody>
        </p:sp>
      </p:grpSp>
      <p:grpSp>
        <p:nvGrpSpPr>
          <p:cNvPr id="536648" name="Group 72"/>
          <p:cNvGrpSpPr>
            <a:grpSpLocks/>
          </p:cNvGrpSpPr>
          <p:nvPr/>
        </p:nvGrpSpPr>
        <p:grpSpPr bwMode="auto">
          <a:xfrm>
            <a:off x="6226175" y="3922713"/>
            <a:ext cx="3184525" cy="823912"/>
            <a:chOff x="3922" y="2471"/>
            <a:chExt cx="2006" cy="519"/>
          </a:xfrm>
        </p:grpSpPr>
        <p:sp>
          <p:nvSpPr>
            <p:cNvPr id="621586" name="Line 15"/>
            <p:cNvSpPr>
              <a:spLocks noChangeShapeType="1"/>
            </p:cNvSpPr>
            <p:nvPr/>
          </p:nvSpPr>
          <p:spPr bwMode="auto">
            <a:xfrm flipH="1">
              <a:off x="3922" y="2496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7" name="Text Box 18"/>
            <p:cNvSpPr txBox="1">
              <a:spLocks noChangeArrowheads="1"/>
            </p:cNvSpPr>
            <p:nvPr/>
          </p:nvSpPr>
          <p:spPr bwMode="auto">
            <a:xfrm>
              <a:off x="4190" y="2471"/>
              <a:ext cx="1738" cy="519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defTabSz="838200" eaLnBrk="0" hangingPunct="0">
                <a:spcBef>
                  <a:spcPct val="50000"/>
                </a:spcBef>
              </a:pPr>
              <a:r>
                <a:rPr lang="en-GB" altLang="en-US" sz="1800"/>
                <a:t>Stretch oriented layer transversally to the flow direction</a:t>
              </a:r>
            </a:p>
          </p:txBody>
        </p:sp>
      </p:grpSp>
      <p:grpSp>
        <p:nvGrpSpPr>
          <p:cNvPr id="536644" name="Group 68"/>
          <p:cNvGrpSpPr>
            <a:grpSpLocks/>
          </p:cNvGrpSpPr>
          <p:nvPr/>
        </p:nvGrpSpPr>
        <p:grpSpPr bwMode="auto">
          <a:xfrm>
            <a:off x="2514600" y="990600"/>
            <a:ext cx="2057400" cy="2316163"/>
            <a:chOff x="1584" y="624"/>
            <a:chExt cx="1296" cy="1459"/>
          </a:xfrm>
        </p:grpSpPr>
        <p:pic>
          <p:nvPicPr>
            <p:cNvPr id="621581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73" y="1051"/>
              <a:ext cx="8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1582" name="Line 9"/>
            <p:cNvSpPr>
              <a:spLocks noChangeShapeType="1"/>
            </p:cNvSpPr>
            <p:nvPr/>
          </p:nvSpPr>
          <p:spPr bwMode="auto">
            <a:xfrm>
              <a:off x="1991" y="957"/>
              <a:ext cx="2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3" name="Line 10"/>
            <p:cNvSpPr>
              <a:spLocks noChangeShapeType="1"/>
            </p:cNvSpPr>
            <p:nvPr/>
          </p:nvSpPr>
          <p:spPr bwMode="auto">
            <a:xfrm>
              <a:off x="2214" y="1345"/>
              <a:ext cx="44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4" name="Freeform 12"/>
            <p:cNvSpPr>
              <a:spLocks/>
            </p:cNvSpPr>
            <p:nvPr/>
          </p:nvSpPr>
          <p:spPr bwMode="auto">
            <a:xfrm>
              <a:off x="2273" y="1440"/>
              <a:ext cx="223" cy="643"/>
            </a:xfrm>
            <a:custGeom>
              <a:avLst/>
              <a:gdLst>
                <a:gd name="T0" fmla="*/ 0 w 240"/>
                <a:gd name="T1" fmla="*/ 0 h 576"/>
                <a:gd name="T2" fmla="*/ 0 w 240"/>
                <a:gd name="T3" fmla="*/ 802 h 576"/>
                <a:gd name="T4" fmla="*/ 192 w 240"/>
                <a:gd name="T5" fmla="*/ 802 h 576"/>
                <a:gd name="T6" fmla="*/ 0 60000 65536"/>
                <a:gd name="T7" fmla="*/ 0 60000 65536"/>
                <a:gd name="T8" fmla="*/ 0 60000 65536"/>
                <a:gd name="T9" fmla="*/ 0 w 240"/>
                <a:gd name="T10" fmla="*/ 0 h 576"/>
                <a:gd name="T11" fmla="*/ 240 w 240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576">
                  <a:moveTo>
                    <a:pt x="0" y="0"/>
                  </a:moveTo>
                  <a:lnTo>
                    <a:pt x="0" y="576"/>
                  </a:lnTo>
                  <a:lnTo>
                    <a:pt x="240" y="576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5" name="Text Box 23"/>
            <p:cNvSpPr txBox="1">
              <a:spLocks noChangeArrowheads="1"/>
            </p:cNvSpPr>
            <p:nvPr/>
          </p:nvSpPr>
          <p:spPr bwMode="auto">
            <a:xfrm>
              <a:off x="1584" y="624"/>
              <a:ext cx="1296" cy="269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>
                  <a:solidFill>
                    <a:srgbClr val="FF0000"/>
                  </a:solidFill>
                </a:rPr>
                <a:t>Shear flow</a:t>
              </a:r>
            </a:p>
          </p:txBody>
        </p:sp>
      </p:grpSp>
      <p:grpSp>
        <p:nvGrpSpPr>
          <p:cNvPr id="536645" name="Group 69"/>
          <p:cNvGrpSpPr>
            <a:grpSpLocks/>
          </p:cNvGrpSpPr>
          <p:nvPr/>
        </p:nvGrpSpPr>
        <p:grpSpPr bwMode="auto">
          <a:xfrm>
            <a:off x="609600" y="2574925"/>
            <a:ext cx="3352800" cy="2911475"/>
            <a:chOff x="384" y="1622"/>
            <a:chExt cx="2112" cy="1834"/>
          </a:xfrm>
        </p:grpSpPr>
        <p:pic>
          <p:nvPicPr>
            <p:cNvPr id="621577" name="Picture 4"/>
            <p:cNvPicPr>
              <a:picLocks noChangeAspect="1" noChangeArrowheads="1"/>
            </p:cNvPicPr>
            <p:nvPr/>
          </p:nvPicPr>
          <p:blipFill>
            <a:blip r:embed="rId5"/>
            <a:srcRect l="34624"/>
            <a:stretch>
              <a:fillRect/>
            </a:stretch>
          </p:blipFill>
          <p:spPr bwMode="auto">
            <a:xfrm>
              <a:off x="437" y="2144"/>
              <a:ext cx="1114" cy="1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1578" name="Line 7"/>
            <p:cNvSpPr>
              <a:spLocks noChangeShapeType="1"/>
            </p:cNvSpPr>
            <p:nvPr/>
          </p:nvSpPr>
          <p:spPr bwMode="auto">
            <a:xfrm>
              <a:off x="1471" y="2448"/>
              <a:ext cx="10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79" name="Arc 22"/>
            <p:cNvSpPr>
              <a:spLocks/>
            </p:cNvSpPr>
            <p:nvPr/>
          </p:nvSpPr>
          <p:spPr bwMode="auto">
            <a:xfrm rot="2608754">
              <a:off x="594" y="2550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1580" name="Text Box 24"/>
            <p:cNvSpPr txBox="1">
              <a:spLocks noChangeArrowheads="1"/>
            </p:cNvSpPr>
            <p:nvPr/>
          </p:nvSpPr>
          <p:spPr bwMode="auto">
            <a:xfrm>
              <a:off x="384" y="1622"/>
              <a:ext cx="1056" cy="538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>
                  <a:solidFill>
                    <a:srgbClr val="0000CC"/>
                  </a:solidFill>
                </a:rPr>
                <a:t>Stretch flow</a:t>
              </a:r>
            </a:p>
          </p:txBody>
        </p:sp>
      </p:grpSp>
      <p:sp>
        <p:nvSpPr>
          <p:cNvPr id="536597" name="Text Box 21"/>
          <p:cNvSpPr txBox="1">
            <a:spLocks noChangeArrowheads="1"/>
          </p:cNvSpPr>
          <p:nvPr/>
        </p:nvSpPr>
        <p:spPr bwMode="auto">
          <a:xfrm>
            <a:off x="2209800" y="5181600"/>
            <a:ext cx="6172200" cy="8318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600" b="1"/>
              <a:t>fibres will be oriented by both mechanisms – shear and stretch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97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1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1196975"/>
            <a:ext cx="4922837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Example Orientation at Ribs</a:t>
            </a:r>
            <a:endParaRPr lang="en-GB" altLang="en-US" sz="2900"/>
          </a:p>
        </p:txBody>
      </p:sp>
      <p:sp>
        <p:nvSpPr>
          <p:cNvPr id="623619" name="Text Box 10"/>
          <p:cNvSpPr txBox="1">
            <a:spLocks noChangeArrowheads="1"/>
          </p:cNvSpPr>
          <p:nvPr/>
        </p:nvSpPr>
        <p:spPr bwMode="auto">
          <a:xfrm>
            <a:off x="1568450" y="4005263"/>
            <a:ext cx="266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CH" altLang="en-US" sz="2400" b="1"/>
              <a:t>plate 100 x 100 </a:t>
            </a:r>
          </a:p>
        </p:txBody>
      </p:sp>
      <p:pic>
        <p:nvPicPr>
          <p:cNvPr id="623620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925" y="1196975"/>
            <a:ext cx="7905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7803" name="Group 27"/>
          <p:cNvGrpSpPr>
            <a:grpSpLocks/>
          </p:cNvGrpSpPr>
          <p:nvPr/>
        </p:nvGrpSpPr>
        <p:grpSpPr bwMode="auto">
          <a:xfrm>
            <a:off x="2792413" y="1268413"/>
            <a:ext cx="6624637" cy="2219325"/>
            <a:chOff x="1759" y="799"/>
            <a:chExt cx="4173" cy="1398"/>
          </a:xfrm>
        </p:grpSpPr>
        <p:sp>
          <p:nvSpPr>
            <p:cNvPr id="623633" name="Rectangle 20"/>
            <p:cNvSpPr>
              <a:spLocks noChangeArrowheads="1"/>
            </p:cNvSpPr>
            <p:nvPr/>
          </p:nvSpPr>
          <p:spPr bwMode="auto">
            <a:xfrm>
              <a:off x="1759" y="845"/>
              <a:ext cx="329" cy="2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pic>
          <p:nvPicPr>
            <p:cNvPr id="623634" name="Picture 2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01" y="799"/>
              <a:ext cx="2631" cy="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3635" name="Line 23"/>
            <p:cNvSpPr>
              <a:spLocks noChangeShapeType="1"/>
            </p:cNvSpPr>
            <p:nvPr/>
          </p:nvSpPr>
          <p:spPr bwMode="auto">
            <a:xfrm>
              <a:off x="2077" y="1026"/>
              <a:ext cx="199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2792413" y="2205038"/>
            <a:ext cx="6697662" cy="3562350"/>
            <a:chOff x="2792413" y="2205038"/>
            <a:chExt cx="6697662" cy="3562350"/>
          </a:xfrm>
        </p:grpSpPr>
        <p:grpSp>
          <p:nvGrpSpPr>
            <p:cNvPr id="623626" name="Group 28"/>
            <p:cNvGrpSpPr>
              <a:grpSpLocks/>
            </p:cNvGrpSpPr>
            <p:nvPr/>
          </p:nvGrpSpPr>
          <p:grpSpPr bwMode="auto">
            <a:xfrm>
              <a:off x="2792413" y="2205038"/>
              <a:ext cx="6121400" cy="3562350"/>
              <a:chOff x="1759" y="1389"/>
              <a:chExt cx="3856" cy="2244"/>
            </a:xfrm>
          </p:grpSpPr>
          <p:sp>
            <p:nvSpPr>
              <p:cNvPr id="623630" name="Rectangle 8"/>
              <p:cNvSpPr>
                <a:spLocks noChangeArrowheads="1"/>
              </p:cNvSpPr>
              <p:nvPr/>
            </p:nvSpPr>
            <p:spPr bwMode="auto">
              <a:xfrm>
                <a:off x="1759" y="1389"/>
                <a:ext cx="329" cy="2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pic>
            <p:nvPicPr>
              <p:cNvPr id="623631" name="Picture 1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984" y="2341"/>
                <a:ext cx="2631" cy="12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3632" name="Line 22"/>
              <p:cNvSpPr>
                <a:spLocks noChangeShapeType="1"/>
              </p:cNvSpPr>
              <p:nvPr/>
            </p:nvSpPr>
            <p:spPr bwMode="auto">
              <a:xfrm>
                <a:off x="2031" y="1616"/>
                <a:ext cx="817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</p:grpSp>
        <p:grpSp>
          <p:nvGrpSpPr>
            <p:cNvPr id="623627" name="Group 30"/>
            <p:cNvGrpSpPr>
              <a:grpSpLocks/>
            </p:cNvGrpSpPr>
            <p:nvPr/>
          </p:nvGrpSpPr>
          <p:grpSpPr bwMode="auto">
            <a:xfrm>
              <a:off x="4808538" y="3933825"/>
              <a:ext cx="4681537" cy="1744663"/>
              <a:chOff x="3029" y="2478"/>
              <a:chExt cx="2949" cy="1099"/>
            </a:xfrm>
          </p:grpSpPr>
          <p:sp>
            <p:nvSpPr>
              <p:cNvPr id="623628" name="AutoShape 24"/>
              <p:cNvSpPr>
                <a:spLocks noChangeArrowheads="1"/>
              </p:cNvSpPr>
              <p:nvPr/>
            </p:nvSpPr>
            <p:spPr bwMode="auto">
              <a:xfrm>
                <a:off x="3029" y="2478"/>
                <a:ext cx="898" cy="238"/>
              </a:xfrm>
              <a:prstGeom prst="wedgeRectCallout">
                <a:avLst>
                  <a:gd name="adj1" fmla="val 78620"/>
                  <a:gd name="adj2" fmla="val 165546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83814" tIns="0" rIns="83814" bIns="0">
                <a:spAutoFit/>
              </a:bodyPr>
              <a:lstStyle/>
              <a:p>
                <a:pPr algn="ctr" defTabSz="838200" eaLnBrk="0" hangingPunct="0">
                  <a:spcBef>
                    <a:spcPct val="50000"/>
                  </a:spcBef>
                </a:pPr>
                <a:r>
                  <a:rPr lang="de-CH" altLang="en-US" sz="2400" b="1"/>
                  <a:t>90%</a:t>
                </a:r>
              </a:p>
            </p:txBody>
          </p:sp>
          <p:sp>
            <p:nvSpPr>
              <p:cNvPr id="623629" name="AutoShape 25"/>
              <p:cNvSpPr>
                <a:spLocks noChangeArrowheads="1"/>
              </p:cNvSpPr>
              <p:nvPr/>
            </p:nvSpPr>
            <p:spPr bwMode="auto">
              <a:xfrm>
                <a:off x="5080" y="3339"/>
                <a:ext cx="898" cy="238"/>
              </a:xfrm>
              <a:prstGeom prst="wedgeRectCallout">
                <a:avLst>
                  <a:gd name="adj1" fmla="val -106903"/>
                  <a:gd name="adj2" fmla="val -18486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83814" tIns="0" rIns="83814" bIns="0">
                <a:spAutoFit/>
              </a:bodyPr>
              <a:lstStyle/>
              <a:p>
                <a:pPr algn="ctr" defTabSz="838200" eaLnBrk="0" hangingPunct="0">
                  <a:spcBef>
                    <a:spcPct val="50000"/>
                  </a:spcBef>
                </a:pPr>
                <a:r>
                  <a:rPr lang="de-CH" altLang="en-US" sz="2400" b="1"/>
                  <a:t>75%</a:t>
                </a:r>
              </a:p>
            </p:txBody>
          </p:sp>
        </p:grpSp>
      </p:grpSp>
      <p:sp>
        <p:nvSpPr>
          <p:cNvPr id="587802" name="Text Box 26"/>
          <p:cNvSpPr txBox="1">
            <a:spLocks noChangeArrowheads="1"/>
          </p:cNvSpPr>
          <p:nvPr/>
        </p:nvSpPr>
        <p:spPr bwMode="auto">
          <a:xfrm>
            <a:off x="1281113" y="4941888"/>
            <a:ext cx="3248025" cy="8318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600" b="1"/>
              <a:t>usually at top-edge higher orientation</a:t>
            </a:r>
          </a:p>
        </p:txBody>
      </p:sp>
      <p:sp>
        <p:nvSpPr>
          <p:cNvPr id="587791" name="AutoShape 15"/>
          <p:cNvSpPr>
            <a:spLocks noChangeArrowheads="1"/>
          </p:cNvSpPr>
          <p:nvPr/>
        </p:nvSpPr>
        <p:spPr bwMode="auto">
          <a:xfrm>
            <a:off x="7616825" y="1054100"/>
            <a:ext cx="1425575" cy="377825"/>
          </a:xfrm>
          <a:prstGeom prst="wedgeRectCallout">
            <a:avLst>
              <a:gd name="adj1" fmla="val -34185"/>
              <a:gd name="adj2" fmla="val 462185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CH" altLang="en-US" sz="2400" b="1"/>
              <a:t>60%</a:t>
            </a:r>
          </a:p>
        </p:txBody>
      </p:sp>
      <p:sp>
        <p:nvSpPr>
          <p:cNvPr id="587790" name="AutoShape 14"/>
          <p:cNvSpPr>
            <a:spLocks noChangeArrowheads="1"/>
          </p:cNvSpPr>
          <p:nvPr/>
        </p:nvSpPr>
        <p:spPr bwMode="auto">
          <a:xfrm>
            <a:off x="5600700" y="1125538"/>
            <a:ext cx="1425575" cy="377825"/>
          </a:xfrm>
          <a:prstGeom prst="wedgeRectCallout">
            <a:avLst>
              <a:gd name="adj1" fmla="val 78843"/>
              <a:gd name="adj2" fmla="val 288236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CH" altLang="en-US" sz="2400" b="1"/>
              <a:t>80%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802" grpId="0" animBg="1" autoUpdateAnimBg="0"/>
      <p:bldP spid="587791" grpId="0" animBg="1"/>
      <p:bldP spid="5877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1196975"/>
            <a:ext cx="4922837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5666" name="Rectangle 3"/>
          <p:cNvSpPr>
            <a:spLocks noChangeArrowheads="1"/>
          </p:cNvSpPr>
          <p:nvPr/>
        </p:nvSpPr>
        <p:spPr bwMode="auto">
          <a:xfrm>
            <a:off x="282575" y="192088"/>
            <a:ext cx="94107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DE" altLang="en-US" sz="2900"/>
              <a:t>Example Orientation at Obstacles</a:t>
            </a:r>
            <a:endParaRPr lang="en-GB" altLang="en-US" sz="2900"/>
          </a:p>
        </p:txBody>
      </p:sp>
      <p:sp>
        <p:nvSpPr>
          <p:cNvPr id="625667" name="Text Box 5"/>
          <p:cNvSpPr txBox="1">
            <a:spLocks noChangeArrowheads="1"/>
          </p:cNvSpPr>
          <p:nvPr/>
        </p:nvSpPr>
        <p:spPr bwMode="auto">
          <a:xfrm>
            <a:off x="1568450" y="4005263"/>
            <a:ext cx="266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CH" altLang="en-US" sz="2400" b="1"/>
              <a:t>plate 100 x 100 </a:t>
            </a:r>
          </a:p>
        </p:txBody>
      </p:sp>
      <p:pic>
        <p:nvPicPr>
          <p:cNvPr id="62566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925" y="1196975"/>
            <a:ext cx="7905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8828" name="Group 28"/>
          <p:cNvGrpSpPr>
            <a:grpSpLocks/>
          </p:cNvGrpSpPr>
          <p:nvPr/>
        </p:nvGrpSpPr>
        <p:grpSpPr bwMode="auto">
          <a:xfrm>
            <a:off x="3503613" y="1484313"/>
            <a:ext cx="5432425" cy="1743075"/>
            <a:chOff x="2207" y="935"/>
            <a:chExt cx="3422" cy="1098"/>
          </a:xfrm>
        </p:grpSpPr>
        <p:pic>
          <p:nvPicPr>
            <p:cNvPr id="625684" name="Picture 1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27" y="935"/>
              <a:ext cx="1602" cy="1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685" name="Rectangle 4"/>
            <p:cNvSpPr>
              <a:spLocks noChangeArrowheads="1"/>
            </p:cNvSpPr>
            <p:nvPr/>
          </p:nvSpPr>
          <p:spPr bwMode="auto">
            <a:xfrm>
              <a:off x="2207" y="1373"/>
              <a:ext cx="329" cy="2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625686" name="Line 13"/>
            <p:cNvSpPr>
              <a:spLocks noChangeShapeType="1"/>
            </p:cNvSpPr>
            <p:nvPr/>
          </p:nvSpPr>
          <p:spPr bwMode="auto">
            <a:xfrm>
              <a:off x="2530" y="1480"/>
              <a:ext cx="1543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588830" name="Group 30"/>
          <p:cNvGrpSpPr>
            <a:grpSpLocks/>
          </p:cNvGrpSpPr>
          <p:nvPr/>
        </p:nvGrpSpPr>
        <p:grpSpPr bwMode="auto">
          <a:xfrm>
            <a:off x="3729038" y="2565400"/>
            <a:ext cx="5613400" cy="3833813"/>
            <a:chOff x="2349" y="1616"/>
            <a:chExt cx="3536" cy="2415"/>
          </a:xfrm>
        </p:grpSpPr>
        <p:pic>
          <p:nvPicPr>
            <p:cNvPr id="625675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47" y="2160"/>
              <a:ext cx="2538" cy="1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676" name="Line 12"/>
            <p:cNvSpPr>
              <a:spLocks noChangeShapeType="1"/>
            </p:cNvSpPr>
            <p:nvPr/>
          </p:nvSpPr>
          <p:spPr bwMode="auto">
            <a:xfrm>
              <a:off x="2349" y="1616"/>
              <a:ext cx="499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5677" name="AutoShape 14"/>
            <p:cNvSpPr>
              <a:spLocks noChangeArrowheads="1"/>
            </p:cNvSpPr>
            <p:nvPr/>
          </p:nvSpPr>
          <p:spPr bwMode="auto">
            <a:xfrm>
              <a:off x="3075" y="2069"/>
              <a:ext cx="898" cy="238"/>
            </a:xfrm>
            <a:prstGeom prst="wedgeRectCallout">
              <a:avLst>
                <a:gd name="adj1" fmla="val 47884"/>
                <a:gd name="adj2" fmla="val 111764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de-CH" altLang="en-US" sz="2400" b="1"/>
                <a:t>90%</a:t>
              </a:r>
            </a:p>
          </p:txBody>
        </p:sp>
        <p:sp>
          <p:nvSpPr>
            <p:cNvPr id="625678" name="AutoShape 15"/>
            <p:cNvSpPr>
              <a:spLocks noChangeArrowheads="1"/>
            </p:cNvSpPr>
            <p:nvPr/>
          </p:nvSpPr>
          <p:spPr bwMode="auto">
            <a:xfrm>
              <a:off x="3846" y="3793"/>
              <a:ext cx="898" cy="238"/>
            </a:xfrm>
            <a:prstGeom prst="wedgeRectCallout">
              <a:avLst>
                <a:gd name="adj1" fmla="val 89532"/>
                <a:gd name="adj2" fmla="val -422269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de-CH" altLang="en-US" sz="2400" b="1"/>
                <a:t>55% !!</a:t>
              </a:r>
            </a:p>
          </p:txBody>
        </p:sp>
        <p:sp>
          <p:nvSpPr>
            <p:cNvPr id="625679" name="Freeform 22"/>
            <p:cNvSpPr>
              <a:spLocks/>
            </p:cNvSpPr>
            <p:nvPr/>
          </p:nvSpPr>
          <p:spPr bwMode="auto">
            <a:xfrm>
              <a:off x="3347" y="2968"/>
              <a:ext cx="408" cy="371"/>
            </a:xfrm>
            <a:custGeom>
              <a:avLst/>
              <a:gdLst>
                <a:gd name="T0" fmla="*/ 0 w 408"/>
                <a:gd name="T1" fmla="*/ 8 h 371"/>
                <a:gd name="T2" fmla="*/ 136 w 408"/>
                <a:gd name="T3" fmla="*/ 8 h 371"/>
                <a:gd name="T4" fmla="*/ 227 w 408"/>
                <a:gd name="T5" fmla="*/ 54 h 371"/>
                <a:gd name="T6" fmla="*/ 272 w 408"/>
                <a:gd name="T7" fmla="*/ 190 h 371"/>
                <a:gd name="T8" fmla="*/ 408 w 408"/>
                <a:gd name="T9" fmla="*/ 371 h 3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371"/>
                <a:gd name="T17" fmla="*/ 408 w 408"/>
                <a:gd name="T18" fmla="*/ 371 h 3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371">
                  <a:moveTo>
                    <a:pt x="0" y="8"/>
                  </a:moveTo>
                  <a:cubicBezTo>
                    <a:pt x="49" y="4"/>
                    <a:pt x="98" y="0"/>
                    <a:pt x="136" y="8"/>
                  </a:cubicBezTo>
                  <a:cubicBezTo>
                    <a:pt x="174" y="16"/>
                    <a:pt x="204" y="24"/>
                    <a:pt x="227" y="54"/>
                  </a:cubicBezTo>
                  <a:cubicBezTo>
                    <a:pt x="250" y="84"/>
                    <a:pt x="242" y="137"/>
                    <a:pt x="272" y="190"/>
                  </a:cubicBezTo>
                  <a:cubicBezTo>
                    <a:pt x="302" y="243"/>
                    <a:pt x="355" y="307"/>
                    <a:pt x="408" y="37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5680" name="Freeform 23"/>
            <p:cNvSpPr>
              <a:spLocks/>
            </p:cNvSpPr>
            <p:nvPr/>
          </p:nvSpPr>
          <p:spPr bwMode="auto">
            <a:xfrm flipV="1">
              <a:off x="3347" y="2387"/>
              <a:ext cx="408" cy="371"/>
            </a:xfrm>
            <a:custGeom>
              <a:avLst/>
              <a:gdLst>
                <a:gd name="T0" fmla="*/ 0 w 408"/>
                <a:gd name="T1" fmla="*/ 8 h 371"/>
                <a:gd name="T2" fmla="*/ 136 w 408"/>
                <a:gd name="T3" fmla="*/ 8 h 371"/>
                <a:gd name="T4" fmla="*/ 227 w 408"/>
                <a:gd name="T5" fmla="*/ 54 h 371"/>
                <a:gd name="T6" fmla="*/ 272 w 408"/>
                <a:gd name="T7" fmla="*/ 190 h 371"/>
                <a:gd name="T8" fmla="*/ 408 w 408"/>
                <a:gd name="T9" fmla="*/ 371 h 3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371"/>
                <a:gd name="T17" fmla="*/ 408 w 408"/>
                <a:gd name="T18" fmla="*/ 371 h 3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371">
                  <a:moveTo>
                    <a:pt x="0" y="8"/>
                  </a:moveTo>
                  <a:cubicBezTo>
                    <a:pt x="49" y="4"/>
                    <a:pt x="98" y="0"/>
                    <a:pt x="136" y="8"/>
                  </a:cubicBezTo>
                  <a:cubicBezTo>
                    <a:pt x="174" y="16"/>
                    <a:pt x="204" y="24"/>
                    <a:pt x="227" y="54"/>
                  </a:cubicBezTo>
                  <a:cubicBezTo>
                    <a:pt x="250" y="84"/>
                    <a:pt x="242" y="137"/>
                    <a:pt x="272" y="190"/>
                  </a:cubicBezTo>
                  <a:cubicBezTo>
                    <a:pt x="302" y="243"/>
                    <a:pt x="355" y="307"/>
                    <a:pt x="408" y="37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5681" name="Freeform 24"/>
            <p:cNvSpPr>
              <a:spLocks/>
            </p:cNvSpPr>
            <p:nvPr/>
          </p:nvSpPr>
          <p:spPr bwMode="auto">
            <a:xfrm>
              <a:off x="4934" y="2387"/>
              <a:ext cx="544" cy="431"/>
            </a:xfrm>
            <a:custGeom>
              <a:avLst/>
              <a:gdLst>
                <a:gd name="T0" fmla="*/ 0 w 544"/>
                <a:gd name="T1" fmla="*/ 0 h 431"/>
                <a:gd name="T2" fmla="*/ 136 w 544"/>
                <a:gd name="T3" fmla="*/ 91 h 431"/>
                <a:gd name="T4" fmla="*/ 227 w 544"/>
                <a:gd name="T5" fmla="*/ 272 h 431"/>
                <a:gd name="T6" fmla="*/ 318 w 544"/>
                <a:gd name="T7" fmla="*/ 408 h 431"/>
                <a:gd name="T8" fmla="*/ 544 w 544"/>
                <a:gd name="T9" fmla="*/ 408 h 4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4"/>
                <a:gd name="T16" fmla="*/ 0 h 431"/>
                <a:gd name="T17" fmla="*/ 544 w 544"/>
                <a:gd name="T18" fmla="*/ 431 h 4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4" h="431">
                  <a:moveTo>
                    <a:pt x="0" y="0"/>
                  </a:moveTo>
                  <a:cubicBezTo>
                    <a:pt x="49" y="23"/>
                    <a:pt x="98" y="46"/>
                    <a:pt x="136" y="91"/>
                  </a:cubicBezTo>
                  <a:cubicBezTo>
                    <a:pt x="174" y="136"/>
                    <a:pt x="197" y="219"/>
                    <a:pt x="227" y="272"/>
                  </a:cubicBezTo>
                  <a:cubicBezTo>
                    <a:pt x="257" y="325"/>
                    <a:pt x="265" y="385"/>
                    <a:pt x="318" y="408"/>
                  </a:cubicBezTo>
                  <a:cubicBezTo>
                    <a:pt x="371" y="431"/>
                    <a:pt x="457" y="419"/>
                    <a:pt x="544" y="408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5682" name="Freeform 25"/>
            <p:cNvSpPr>
              <a:spLocks/>
            </p:cNvSpPr>
            <p:nvPr/>
          </p:nvSpPr>
          <p:spPr bwMode="auto">
            <a:xfrm flipV="1">
              <a:off x="4934" y="2931"/>
              <a:ext cx="544" cy="431"/>
            </a:xfrm>
            <a:custGeom>
              <a:avLst/>
              <a:gdLst>
                <a:gd name="T0" fmla="*/ 0 w 544"/>
                <a:gd name="T1" fmla="*/ 0 h 431"/>
                <a:gd name="T2" fmla="*/ 136 w 544"/>
                <a:gd name="T3" fmla="*/ 91 h 431"/>
                <a:gd name="T4" fmla="*/ 227 w 544"/>
                <a:gd name="T5" fmla="*/ 272 h 431"/>
                <a:gd name="T6" fmla="*/ 318 w 544"/>
                <a:gd name="T7" fmla="*/ 408 h 431"/>
                <a:gd name="T8" fmla="*/ 544 w 544"/>
                <a:gd name="T9" fmla="*/ 408 h 4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4"/>
                <a:gd name="T16" fmla="*/ 0 h 431"/>
                <a:gd name="T17" fmla="*/ 544 w 544"/>
                <a:gd name="T18" fmla="*/ 431 h 4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4" h="431">
                  <a:moveTo>
                    <a:pt x="0" y="0"/>
                  </a:moveTo>
                  <a:cubicBezTo>
                    <a:pt x="49" y="23"/>
                    <a:pt x="98" y="46"/>
                    <a:pt x="136" y="91"/>
                  </a:cubicBezTo>
                  <a:cubicBezTo>
                    <a:pt x="174" y="136"/>
                    <a:pt x="197" y="219"/>
                    <a:pt x="227" y="272"/>
                  </a:cubicBezTo>
                  <a:cubicBezTo>
                    <a:pt x="257" y="325"/>
                    <a:pt x="265" y="385"/>
                    <a:pt x="318" y="408"/>
                  </a:cubicBezTo>
                  <a:cubicBezTo>
                    <a:pt x="371" y="431"/>
                    <a:pt x="457" y="419"/>
                    <a:pt x="544" y="408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625683" name="Oval 26"/>
            <p:cNvSpPr>
              <a:spLocks noChangeArrowheads="1"/>
            </p:cNvSpPr>
            <p:nvPr/>
          </p:nvSpPr>
          <p:spPr bwMode="auto">
            <a:xfrm>
              <a:off x="4844" y="2704"/>
              <a:ext cx="363" cy="36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588810" name="AutoShape 10"/>
          <p:cNvSpPr>
            <a:spLocks noChangeArrowheads="1"/>
          </p:cNvSpPr>
          <p:nvPr/>
        </p:nvSpPr>
        <p:spPr bwMode="auto">
          <a:xfrm>
            <a:off x="5240338" y="908050"/>
            <a:ext cx="1425575" cy="377825"/>
          </a:xfrm>
          <a:prstGeom prst="wedgeRectCallout">
            <a:avLst>
              <a:gd name="adj1" fmla="val 69935"/>
              <a:gd name="adj2" fmla="val 31975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de-CH" altLang="en-US" sz="2400" b="1"/>
              <a:t>90%</a:t>
            </a:r>
          </a:p>
        </p:txBody>
      </p: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7905750" y="836613"/>
            <a:ext cx="1425575" cy="1728787"/>
            <a:chOff x="7905750" y="836613"/>
            <a:chExt cx="1425575" cy="1728787"/>
          </a:xfrm>
        </p:grpSpPr>
        <p:sp>
          <p:nvSpPr>
            <p:cNvPr id="625673" name="AutoShape 11"/>
            <p:cNvSpPr>
              <a:spLocks noChangeArrowheads="1"/>
            </p:cNvSpPr>
            <p:nvPr/>
          </p:nvSpPr>
          <p:spPr bwMode="auto">
            <a:xfrm>
              <a:off x="7905750" y="836613"/>
              <a:ext cx="1425575" cy="377825"/>
            </a:xfrm>
            <a:prstGeom prst="wedgeRectCallout">
              <a:avLst>
                <a:gd name="adj1" fmla="val -32963"/>
                <a:gd name="adj2" fmla="val 335713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de-CH" altLang="en-US" sz="2400" b="1"/>
                <a:t>55% !!</a:t>
              </a:r>
            </a:p>
          </p:txBody>
        </p:sp>
        <p:sp>
          <p:nvSpPr>
            <p:cNvPr id="625674" name="Oval 27"/>
            <p:cNvSpPr>
              <a:spLocks noChangeArrowheads="1"/>
            </p:cNvSpPr>
            <p:nvPr/>
          </p:nvSpPr>
          <p:spPr bwMode="auto">
            <a:xfrm>
              <a:off x="7905750" y="1989138"/>
              <a:ext cx="576262" cy="57626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43" name="Group 1030"/>
          <p:cNvGrpSpPr>
            <a:grpSpLocks/>
          </p:cNvGrpSpPr>
          <p:nvPr/>
        </p:nvGrpSpPr>
        <p:grpSpPr bwMode="auto">
          <a:xfrm>
            <a:off x="2830513" y="2581275"/>
            <a:ext cx="3844925" cy="1784350"/>
            <a:chOff x="3072" y="864"/>
            <a:chExt cx="2608" cy="1249"/>
          </a:xfrm>
        </p:grpSpPr>
        <p:graphicFrame>
          <p:nvGraphicFramePr>
            <p:cNvPr id="573442" name="Object 2"/>
            <p:cNvGraphicFramePr>
              <a:graphicFrameLocks noChangeAspect="1"/>
            </p:cNvGraphicFramePr>
            <p:nvPr/>
          </p:nvGraphicFramePr>
          <p:xfrm>
            <a:off x="3072" y="864"/>
            <a:ext cx="2608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3" imgW="10717121" imgH="5133333" progId="">
                    <p:embed/>
                  </p:oleObj>
                </mc:Choice>
                <mc:Fallback>
                  <p:oleObj name="Photo Editor Photo" r:id="rId3" imgW="10717121" imgH="5133333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864"/>
                          <a:ext cx="2608" cy="1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450" name="Freeform 1032"/>
            <p:cNvSpPr>
              <a:spLocks/>
            </p:cNvSpPr>
            <p:nvPr/>
          </p:nvSpPr>
          <p:spPr bwMode="auto">
            <a:xfrm>
              <a:off x="4158" y="1642"/>
              <a:ext cx="1442" cy="284"/>
            </a:xfrm>
            <a:custGeom>
              <a:avLst/>
              <a:gdLst>
                <a:gd name="T0" fmla="*/ 12 w 1442"/>
                <a:gd name="T1" fmla="*/ 216 h 284"/>
                <a:gd name="T2" fmla="*/ 1442 w 1442"/>
                <a:gd name="T3" fmla="*/ 0 h 284"/>
                <a:gd name="T4" fmla="*/ 1432 w 1442"/>
                <a:gd name="T5" fmla="*/ 66 h 284"/>
                <a:gd name="T6" fmla="*/ 0 w 1442"/>
                <a:gd name="T7" fmla="*/ 284 h 284"/>
                <a:gd name="T8" fmla="*/ 12 w 1442"/>
                <a:gd name="T9" fmla="*/ 216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2"/>
                <a:gd name="T16" fmla="*/ 0 h 284"/>
                <a:gd name="T17" fmla="*/ 1442 w 1442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2" h="284">
                  <a:moveTo>
                    <a:pt x="12" y="216"/>
                  </a:moveTo>
                  <a:lnTo>
                    <a:pt x="1442" y="0"/>
                  </a:lnTo>
                  <a:lnTo>
                    <a:pt x="1432" y="66"/>
                  </a:lnTo>
                  <a:lnTo>
                    <a:pt x="0" y="284"/>
                  </a:lnTo>
                  <a:lnTo>
                    <a:pt x="12" y="216"/>
                  </a:lnTo>
                  <a:close/>
                </a:path>
              </a:pathLst>
            </a:custGeom>
            <a:solidFill>
              <a:srgbClr val="C0C0C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573444" name="Rectangle 1029"/>
          <p:cNvSpPr>
            <a:spLocks noChangeArrowheads="1"/>
          </p:cNvSpPr>
          <p:nvPr/>
        </p:nvSpPr>
        <p:spPr bwMode="auto">
          <a:xfrm>
            <a:off x="1255713" y="4708525"/>
            <a:ext cx="7483475" cy="84137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73445" name="Text Box 1033"/>
          <p:cNvSpPr txBox="1">
            <a:spLocks noChangeArrowheads="1"/>
          </p:cNvSpPr>
          <p:nvPr/>
        </p:nvSpPr>
        <p:spPr bwMode="auto">
          <a:xfrm>
            <a:off x="3214688" y="5715000"/>
            <a:ext cx="20764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Melt speed</a:t>
            </a:r>
          </a:p>
        </p:txBody>
      </p:sp>
      <p:sp>
        <p:nvSpPr>
          <p:cNvPr id="573446" name="Text Box 1034"/>
          <p:cNvSpPr txBox="1">
            <a:spLocks noChangeArrowheads="1"/>
          </p:cNvSpPr>
          <p:nvPr/>
        </p:nvSpPr>
        <p:spPr bwMode="auto">
          <a:xfrm>
            <a:off x="5357813" y="5721350"/>
            <a:ext cx="2076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Shear rate</a:t>
            </a:r>
          </a:p>
        </p:txBody>
      </p:sp>
      <p:sp>
        <p:nvSpPr>
          <p:cNvPr id="573447" name="Text Box 1035"/>
          <p:cNvSpPr txBox="1">
            <a:spLocks noChangeArrowheads="1"/>
          </p:cNvSpPr>
          <p:nvPr/>
        </p:nvSpPr>
        <p:spPr bwMode="auto">
          <a:xfrm>
            <a:off x="7332663" y="5707063"/>
            <a:ext cx="20748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Fibre orientation</a:t>
            </a:r>
          </a:p>
        </p:txBody>
      </p:sp>
      <p:pic>
        <p:nvPicPr>
          <p:cNvPr id="573448" name="Picture 10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3325" y="4572000"/>
            <a:ext cx="7570788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49" name="Text Box 1037"/>
          <p:cNvSpPr txBox="1">
            <a:spLocks noChangeArrowheads="1"/>
          </p:cNvSpPr>
          <p:nvPr/>
        </p:nvSpPr>
        <p:spPr bwMode="auto">
          <a:xfrm>
            <a:off x="849313" y="5737225"/>
            <a:ext cx="2074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1800"/>
              <a:t>Melt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1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0" y="1295400"/>
            <a:ext cx="7010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6514" name="Rectangle 5"/>
          <p:cNvSpPr>
            <a:spLocks noGrp="1" noChangeArrowheads="1"/>
          </p:cNvSpPr>
          <p:nvPr>
            <p:ph type="title"/>
          </p:nvPr>
        </p:nvSpPr>
        <p:spPr>
          <a:xfrm>
            <a:off x="282575" y="192088"/>
            <a:ext cx="9410700" cy="446087"/>
          </a:xfrm>
        </p:spPr>
        <p:txBody>
          <a:bodyPr/>
          <a:lstStyle/>
          <a:p>
            <a:r>
              <a:rPr lang="en-GB" altLang="en-US"/>
              <a:t>Shear Flow and Stretch Flow (1)</a:t>
            </a:r>
          </a:p>
        </p:txBody>
      </p:sp>
      <p:sp>
        <p:nvSpPr>
          <p:cNvPr id="576515" name="Text Box 19"/>
          <p:cNvSpPr txBox="1">
            <a:spLocks noChangeArrowheads="1"/>
          </p:cNvSpPr>
          <p:nvPr/>
        </p:nvSpPr>
        <p:spPr bwMode="auto">
          <a:xfrm>
            <a:off x="5943600" y="1884363"/>
            <a:ext cx="153035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melt flow</a:t>
            </a:r>
          </a:p>
        </p:txBody>
      </p:sp>
      <p:sp>
        <p:nvSpPr>
          <p:cNvPr id="576516" name="Text Box 21"/>
          <p:cNvSpPr txBox="1">
            <a:spLocks noChangeArrowheads="1"/>
          </p:cNvSpPr>
          <p:nvPr/>
        </p:nvSpPr>
        <p:spPr bwMode="auto">
          <a:xfrm>
            <a:off x="609600" y="4876800"/>
            <a:ext cx="2667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stretch flow</a:t>
            </a:r>
          </a:p>
        </p:txBody>
      </p:sp>
      <p:sp>
        <p:nvSpPr>
          <p:cNvPr id="576517" name="Text Box 21"/>
          <p:cNvSpPr txBox="1">
            <a:spLocks noChangeArrowheads="1"/>
          </p:cNvSpPr>
          <p:nvPr/>
        </p:nvSpPr>
        <p:spPr bwMode="auto">
          <a:xfrm>
            <a:off x="5238750" y="4786313"/>
            <a:ext cx="2667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shear 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6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800" y="990600"/>
            <a:ext cx="6686550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11"/>
          <p:cNvGrpSpPr>
            <a:grpSpLocks/>
          </p:cNvGrpSpPr>
          <p:nvPr/>
        </p:nvGrpSpPr>
        <p:grpSpPr bwMode="auto">
          <a:xfrm>
            <a:off x="666750" y="842963"/>
            <a:ext cx="9644063" cy="5157787"/>
            <a:chOff x="144" y="720"/>
            <a:chExt cx="5568" cy="2880"/>
          </a:xfrm>
        </p:grpSpPr>
        <p:pic>
          <p:nvPicPr>
            <p:cNvPr id="578567" name="Picture 10" descr="V:\GR-AWT\CATS\E D U C A T I O N\S C H U L U N G E N\1107 Auto-Fachtagung 2011\Animationen\Platte fill 1-1.gif"/>
            <p:cNvPicPr>
              <a:picLocks noChangeAspect="1" noChangeArrowheads="1" noCrop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" y="720"/>
              <a:ext cx="4704" cy="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8568" name="Text Box 6"/>
            <p:cNvSpPr txBox="1">
              <a:spLocks noChangeArrowheads="1"/>
            </p:cNvSpPr>
            <p:nvPr/>
          </p:nvSpPr>
          <p:spPr bwMode="auto">
            <a:xfrm>
              <a:off x="3888" y="2304"/>
              <a:ext cx="1824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/>
                <a:t>stretch flow</a:t>
              </a:r>
            </a:p>
          </p:txBody>
        </p:sp>
      </p:grpSp>
      <p:sp>
        <p:nvSpPr>
          <p:cNvPr id="578563" name="Rectangle 5"/>
          <p:cNvSpPr>
            <a:spLocks noGrp="1" noChangeArrowheads="1"/>
          </p:cNvSpPr>
          <p:nvPr>
            <p:ph type="title"/>
          </p:nvPr>
        </p:nvSpPr>
        <p:spPr>
          <a:xfrm>
            <a:off x="282575" y="192088"/>
            <a:ext cx="9410700" cy="446087"/>
          </a:xfrm>
        </p:spPr>
        <p:txBody>
          <a:bodyPr/>
          <a:lstStyle/>
          <a:p>
            <a:r>
              <a:rPr lang="en-GB" altLang="en-US"/>
              <a:t>Shear Flow and Stretch Flow (2)</a:t>
            </a:r>
          </a:p>
        </p:txBody>
      </p:sp>
      <p:sp>
        <p:nvSpPr>
          <p:cNvPr id="578564" name="Text Box 4"/>
          <p:cNvSpPr txBox="1">
            <a:spLocks noChangeArrowheads="1"/>
          </p:cNvSpPr>
          <p:nvPr/>
        </p:nvSpPr>
        <p:spPr bwMode="auto">
          <a:xfrm>
            <a:off x="523875" y="5572125"/>
            <a:ext cx="671512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flow pattern during filling a plate</a:t>
            </a:r>
          </a:p>
        </p:txBody>
      </p:sp>
      <p:sp>
        <p:nvSpPr>
          <p:cNvPr id="578565" name="Text Box 7"/>
          <p:cNvSpPr txBox="1">
            <a:spLocks noChangeArrowheads="1"/>
          </p:cNvSpPr>
          <p:nvPr/>
        </p:nvSpPr>
        <p:spPr bwMode="auto">
          <a:xfrm>
            <a:off x="5181600" y="1524000"/>
            <a:ext cx="1905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pin gate</a:t>
            </a:r>
          </a:p>
        </p:txBody>
      </p:sp>
      <p:sp>
        <p:nvSpPr>
          <p:cNvPr id="578566" name="Rectangle 12"/>
          <p:cNvSpPr>
            <a:spLocks noChangeArrowheads="1"/>
          </p:cNvSpPr>
          <p:nvPr/>
        </p:nvSpPr>
        <p:spPr bwMode="auto">
          <a:xfrm>
            <a:off x="152400" y="5181600"/>
            <a:ext cx="12954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09" name="Rectangle 2"/>
          <p:cNvSpPr>
            <a:spLocks noChangeArrowheads="1"/>
          </p:cNvSpPr>
          <p:nvPr/>
        </p:nvSpPr>
        <p:spPr bwMode="auto">
          <a:xfrm>
            <a:off x="282575" y="192088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Shear Flow and Stretch Flow (3)</a:t>
            </a:r>
          </a:p>
        </p:txBody>
      </p:sp>
      <p:sp>
        <p:nvSpPr>
          <p:cNvPr id="580610" name="Rectangle 4"/>
          <p:cNvSpPr>
            <a:spLocks noChangeArrowheads="1"/>
          </p:cNvSpPr>
          <p:nvPr/>
        </p:nvSpPr>
        <p:spPr bwMode="auto">
          <a:xfrm>
            <a:off x="1962150" y="2190750"/>
            <a:ext cx="2000250" cy="18859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80611" name="Rectangle 24" descr="Diagonal weit nach oben"/>
          <p:cNvSpPr>
            <a:spLocks noChangeArrowheads="1"/>
          </p:cNvSpPr>
          <p:nvPr/>
        </p:nvSpPr>
        <p:spPr bwMode="auto">
          <a:xfrm>
            <a:off x="1962150" y="2028825"/>
            <a:ext cx="1981200" cy="1524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80612" name="Rectangle 28"/>
          <p:cNvSpPr>
            <a:spLocks noChangeArrowheads="1"/>
          </p:cNvSpPr>
          <p:nvPr/>
        </p:nvSpPr>
        <p:spPr bwMode="auto">
          <a:xfrm>
            <a:off x="2247900" y="2190750"/>
            <a:ext cx="1371600" cy="14478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80613" name="AutoShape 31"/>
          <p:cNvSpPr>
            <a:spLocks noChangeArrowheads="1"/>
          </p:cNvSpPr>
          <p:nvPr/>
        </p:nvSpPr>
        <p:spPr bwMode="auto">
          <a:xfrm>
            <a:off x="2628900" y="3790950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tIns="0" bIns="0" anchor="ctr">
            <a:spAutoFit/>
          </a:bodyPr>
          <a:lstStyle/>
          <a:p>
            <a:pPr algn="ctr" eaLnBrk="0" hangingPunct="0"/>
            <a:endParaRPr lang="en-GB"/>
          </a:p>
        </p:txBody>
      </p:sp>
      <p:sp>
        <p:nvSpPr>
          <p:cNvPr id="580614" name="Text Box 33"/>
          <p:cNvSpPr txBox="1">
            <a:spLocks noChangeArrowheads="1"/>
          </p:cNvSpPr>
          <p:nvPr/>
        </p:nvSpPr>
        <p:spPr bwMode="auto">
          <a:xfrm>
            <a:off x="2019300" y="4400550"/>
            <a:ext cx="1905000" cy="3079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b="1"/>
              <a:t>force F=0</a:t>
            </a:r>
          </a:p>
        </p:txBody>
      </p:sp>
      <p:sp>
        <p:nvSpPr>
          <p:cNvPr id="580615" name="Text Box 39"/>
          <p:cNvSpPr txBox="1">
            <a:spLocks noChangeArrowheads="1"/>
          </p:cNvSpPr>
          <p:nvPr/>
        </p:nvSpPr>
        <p:spPr bwMode="auto">
          <a:xfrm>
            <a:off x="2514600" y="1219200"/>
            <a:ext cx="4495800" cy="427038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800" b="1" i="1"/>
              <a:t>shear</a:t>
            </a:r>
          </a:p>
        </p:txBody>
      </p:sp>
      <p:sp>
        <p:nvSpPr>
          <p:cNvPr id="580616" name="Text Box 40"/>
          <p:cNvSpPr txBox="1">
            <a:spLocks noChangeArrowheads="1"/>
          </p:cNvSpPr>
          <p:nvPr/>
        </p:nvSpPr>
        <p:spPr bwMode="auto">
          <a:xfrm>
            <a:off x="2019300" y="5010150"/>
            <a:ext cx="1905000" cy="3079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 b="1"/>
              <a:t>velocity v=0</a:t>
            </a:r>
          </a:p>
        </p:txBody>
      </p:sp>
      <p:grpSp>
        <p:nvGrpSpPr>
          <p:cNvPr id="580617" name="Group 50"/>
          <p:cNvGrpSpPr>
            <a:grpSpLocks/>
          </p:cNvGrpSpPr>
          <p:nvPr/>
        </p:nvGrpSpPr>
        <p:grpSpPr bwMode="auto">
          <a:xfrm>
            <a:off x="6076950" y="2028825"/>
            <a:ext cx="2000250" cy="3289300"/>
            <a:chOff x="3828" y="1278"/>
            <a:chExt cx="1260" cy="2072"/>
          </a:xfrm>
        </p:grpSpPr>
        <p:sp>
          <p:nvSpPr>
            <p:cNvPr id="580618" name="Rectangle 44"/>
            <p:cNvSpPr>
              <a:spLocks noChangeArrowheads="1"/>
            </p:cNvSpPr>
            <p:nvPr/>
          </p:nvSpPr>
          <p:spPr bwMode="auto">
            <a:xfrm>
              <a:off x="3828" y="1380"/>
              <a:ext cx="1260" cy="118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0619" name="Rectangle 45" descr="Diagonal weit nach oben"/>
            <p:cNvSpPr>
              <a:spLocks noChangeArrowheads="1"/>
            </p:cNvSpPr>
            <p:nvPr/>
          </p:nvSpPr>
          <p:spPr bwMode="auto">
            <a:xfrm>
              <a:off x="3828" y="1278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0620" name="AutoShape 46"/>
            <p:cNvSpPr>
              <a:spLocks noChangeArrowheads="1"/>
            </p:cNvSpPr>
            <p:nvPr/>
          </p:nvSpPr>
          <p:spPr bwMode="auto">
            <a:xfrm rot="10800000" flipH="1">
              <a:off x="3876" y="1380"/>
              <a:ext cx="1152" cy="914"/>
            </a:xfrm>
            <a:prstGeom prst="parallelogram">
              <a:avLst>
                <a:gd name="adj" fmla="val 3151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0621" name="AutoShape 47"/>
            <p:cNvSpPr>
              <a:spLocks noChangeArrowheads="1"/>
            </p:cNvSpPr>
            <p:nvPr/>
          </p:nvSpPr>
          <p:spPr bwMode="auto">
            <a:xfrm>
              <a:off x="4404" y="2388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FFFF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0622" name="Text Box 48"/>
            <p:cNvSpPr txBox="1">
              <a:spLocks noChangeArrowheads="1"/>
            </p:cNvSpPr>
            <p:nvPr/>
          </p:nvSpPr>
          <p:spPr bwMode="auto">
            <a:xfrm>
              <a:off x="3876" y="2772"/>
              <a:ext cx="1200" cy="1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b="1"/>
                <a:t>force F&gt;0</a:t>
              </a:r>
            </a:p>
          </p:txBody>
        </p:sp>
        <p:sp>
          <p:nvSpPr>
            <p:cNvPr id="580623" name="Text Box 49"/>
            <p:cNvSpPr txBox="1">
              <a:spLocks noChangeArrowheads="1"/>
            </p:cNvSpPr>
            <p:nvPr/>
          </p:nvSpPr>
          <p:spPr bwMode="auto">
            <a:xfrm>
              <a:off x="3876" y="3156"/>
              <a:ext cx="1200" cy="1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altLang="en-US" b="1"/>
                <a:t>velocity v&gt;0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17" name="Text Box 13"/>
          <p:cNvSpPr txBox="1">
            <a:spLocks noChangeArrowheads="1"/>
          </p:cNvSpPr>
          <p:nvPr/>
        </p:nvSpPr>
        <p:spPr bwMode="auto">
          <a:xfrm>
            <a:off x="1066800" y="1981200"/>
            <a:ext cx="3276600" cy="7302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bg1"/>
                </a:solidFill>
              </a:rPr>
              <a:t>zero velocity at wall (melt sticks at wall)</a:t>
            </a:r>
          </a:p>
        </p:txBody>
      </p:sp>
      <p:sp>
        <p:nvSpPr>
          <p:cNvPr id="533518" name="Text Box 14"/>
          <p:cNvSpPr txBox="1">
            <a:spLocks noChangeArrowheads="1"/>
          </p:cNvSpPr>
          <p:nvPr/>
        </p:nvSpPr>
        <p:spPr bwMode="auto">
          <a:xfrm>
            <a:off x="3352800" y="3505200"/>
            <a:ext cx="2743200" cy="73025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tx1"/>
                </a:solidFill>
              </a:rPr>
              <a:t>highest velocity in the centre</a:t>
            </a:r>
          </a:p>
        </p:txBody>
      </p:sp>
      <p:sp>
        <p:nvSpPr>
          <p:cNvPr id="582659" name="Rectangle 2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Shear Flow and Stretch Flow (3)</a:t>
            </a:r>
          </a:p>
        </p:txBody>
      </p:sp>
      <p:grpSp>
        <p:nvGrpSpPr>
          <p:cNvPr id="582660" name="Group 6252"/>
          <p:cNvGrpSpPr>
            <a:grpSpLocks/>
          </p:cNvGrpSpPr>
          <p:nvPr/>
        </p:nvGrpSpPr>
        <p:grpSpPr bwMode="auto">
          <a:xfrm>
            <a:off x="1162050" y="2971800"/>
            <a:ext cx="2000250" cy="2200275"/>
            <a:chOff x="732" y="1872"/>
            <a:chExt cx="1260" cy="1386"/>
          </a:xfrm>
        </p:grpSpPr>
        <p:sp>
          <p:nvSpPr>
            <p:cNvPr id="582666" name="Rectangle 31"/>
            <p:cNvSpPr>
              <a:spLocks noChangeArrowheads="1"/>
            </p:cNvSpPr>
            <p:nvPr/>
          </p:nvSpPr>
          <p:spPr bwMode="auto">
            <a:xfrm>
              <a:off x="732" y="1974"/>
              <a:ext cx="1260" cy="118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grpSp>
          <p:nvGrpSpPr>
            <p:cNvPr id="582667" name="Group 6245"/>
            <p:cNvGrpSpPr>
              <a:grpSpLocks/>
            </p:cNvGrpSpPr>
            <p:nvPr/>
          </p:nvGrpSpPr>
          <p:grpSpPr bwMode="auto">
            <a:xfrm>
              <a:off x="740" y="1968"/>
              <a:ext cx="1157" cy="1185"/>
              <a:chOff x="740" y="1968"/>
              <a:chExt cx="1157" cy="1185"/>
            </a:xfrm>
          </p:grpSpPr>
          <p:sp>
            <p:nvSpPr>
              <p:cNvPr id="582670" name="Freeform 3064"/>
              <p:cNvSpPr>
                <a:spLocks/>
              </p:cNvSpPr>
              <p:nvPr/>
            </p:nvSpPr>
            <p:spPr bwMode="auto">
              <a:xfrm>
                <a:off x="740" y="2980"/>
                <a:ext cx="817" cy="173"/>
              </a:xfrm>
              <a:custGeom>
                <a:avLst/>
                <a:gdLst>
                  <a:gd name="T0" fmla="*/ 0 w 152"/>
                  <a:gd name="T1" fmla="*/ 4755 h 33"/>
                  <a:gd name="T2" fmla="*/ 3263 w 152"/>
                  <a:gd name="T3" fmla="*/ 4619 h 33"/>
                  <a:gd name="T4" fmla="*/ 6531 w 152"/>
                  <a:gd name="T5" fmla="*/ 4482 h 33"/>
                  <a:gd name="T6" fmla="*/ 9621 w 152"/>
                  <a:gd name="T7" fmla="*/ 4042 h 33"/>
                  <a:gd name="T8" fmla="*/ 12739 w 152"/>
                  <a:gd name="T9" fmla="*/ 3465 h 33"/>
                  <a:gd name="T10" fmla="*/ 15690 w 152"/>
                  <a:gd name="T11" fmla="*/ 2883 h 33"/>
                  <a:gd name="T12" fmla="*/ 18490 w 152"/>
                  <a:gd name="T13" fmla="*/ 2008 h 33"/>
                  <a:gd name="T14" fmla="*/ 21118 w 152"/>
                  <a:gd name="T15" fmla="*/ 1017 h 33"/>
                  <a:gd name="T16" fmla="*/ 23602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0" y="33"/>
                    </a:moveTo>
                    <a:lnTo>
                      <a:pt x="21" y="32"/>
                    </a:lnTo>
                    <a:lnTo>
                      <a:pt x="42" y="31"/>
                    </a:lnTo>
                    <a:lnTo>
                      <a:pt x="62" y="28"/>
                    </a:lnTo>
                    <a:lnTo>
                      <a:pt x="82" y="24"/>
                    </a:lnTo>
                    <a:lnTo>
                      <a:pt x="101" y="20"/>
                    </a:lnTo>
                    <a:lnTo>
                      <a:pt x="119" y="14"/>
                    </a:lnTo>
                    <a:lnTo>
                      <a:pt x="136" y="7"/>
                    </a:lnTo>
                    <a:lnTo>
                      <a:pt x="15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1" name="Freeform 3065"/>
              <p:cNvSpPr>
                <a:spLocks/>
              </p:cNvSpPr>
              <p:nvPr/>
            </p:nvSpPr>
            <p:spPr bwMode="auto">
              <a:xfrm>
                <a:off x="1557" y="2558"/>
                <a:ext cx="340" cy="422"/>
              </a:xfrm>
              <a:custGeom>
                <a:avLst/>
                <a:gdLst>
                  <a:gd name="T0" fmla="*/ 0 w 63"/>
                  <a:gd name="T1" fmla="*/ 11457 h 81"/>
                  <a:gd name="T2" fmla="*/ 1106 w 63"/>
                  <a:gd name="T3" fmla="*/ 10883 h 81"/>
                  <a:gd name="T4" fmla="*/ 2213 w 63"/>
                  <a:gd name="T5" fmla="*/ 10180 h 81"/>
                  <a:gd name="T6" fmla="*/ 3292 w 63"/>
                  <a:gd name="T7" fmla="*/ 9607 h 81"/>
                  <a:gd name="T8" fmla="*/ 4253 w 63"/>
                  <a:gd name="T9" fmla="*/ 8904 h 81"/>
                  <a:gd name="T10" fmla="*/ 5041 w 63"/>
                  <a:gd name="T11" fmla="*/ 8331 h 81"/>
                  <a:gd name="T12" fmla="*/ 5823 w 63"/>
                  <a:gd name="T13" fmla="*/ 7627 h 81"/>
                  <a:gd name="T14" fmla="*/ 6611 w 63"/>
                  <a:gd name="T15" fmla="*/ 6924 h 81"/>
                  <a:gd name="T16" fmla="*/ 7221 w 63"/>
                  <a:gd name="T17" fmla="*/ 6215 h 81"/>
                  <a:gd name="T18" fmla="*/ 7863 w 63"/>
                  <a:gd name="T19" fmla="*/ 5512 h 81"/>
                  <a:gd name="T20" fmla="*/ 8327 w 63"/>
                  <a:gd name="T21" fmla="*/ 4668 h 81"/>
                  <a:gd name="T22" fmla="*/ 8797 w 63"/>
                  <a:gd name="T23" fmla="*/ 3965 h 81"/>
                  <a:gd name="T24" fmla="*/ 9261 w 63"/>
                  <a:gd name="T25" fmla="*/ 3256 h 81"/>
                  <a:gd name="T26" fmla="*/ 9439 w 63"/>
                  <a:gd name="T27" fmla="*/ 2417 h 81"/>
                  <a:gd name="T28" fmla="*/ 9757 w 63"/>
                  <a:gd name="T29" fmla="*/ 1709 h 81"/>
                  <a:gd name="T30" fmla="*/ 9903 w 63"/>
                  <a:gd name="T31" fmla="*/ 844 h 81"/>
                  <a:gd name="T32" fmla="*/ 9903 w 63"/>
                  <a:gd name="T33" fmla="*/ 0 h 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1"/>
                  <a:gd name="T53" fmla="*/ 63 w 63"/>
                  <a:gd name="T54" fmla="*/ 81 h 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1">
                    <a:moveTo>
                      <a:pt x="0" y="81"/>
                    </a:moveTo>
                    <a:lnTo>
                      <a:pt x="7" y="77"/>
                    </a:lnTo>
                    <a:lnTo>
                      <a:pt x="14" y="72"/>
                    </a:lnTo>
                    <a:lnTo>
                      <a:pt x="21" y="68"/>
                    </a:lnTo>
                    <a:lnTo>
                      <a:pt x="27" y="63"/>
                    </a:lnTo>
                    <a:lnTo>
                      <a:pt x="32" y="59"/>
                    </a:lnTo>
                    <a:lnTo>
                      <a:pt x="37" y="54"/>
                    </a:lnTo>
                    <a:lnTo>
                      <a:pt x="42" y="49"/>
                    </a:lnTo>
                    <a:lnTo>
                      <a:pt x="46" y="44"/>
                    </a:lnTo>
                    <a:lnTo>
                      <a:pt x="50" y="39"/>
                    </a:lnTo>
                    <a:lnTo>
                      <a:pt x="53" y="33"/>
                    </a:lnTo>
                    <a:lnTo>
                      <a:pt x="56" y="28"/>
                    </a:lnTo>
                    <a:lnTo>
                      <a:pt x="59" y="23"/>
                    </a:lnTo>
                    <a:lnTo>
                      <a:pt x="60" y="17"/>
                    </a:lnTo>
                    <a:lnTo>
                      <a:pt x="62" y="12"/>
                    </a:lnTo>
                    <a:lnTo>
                      <a:pt x="63" y="6"/>
                    </a:lnTo>
                    <a:lnTo>
                      <a:pt x="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2" name="Freeform 3066"/>
              <p:cNvSpPr>
                <a:spLocks/>
              </p:cNvSpPr>
              <p:nvPr/>
            </p:nvSpPr>
            <p:spPr bwMode="auto">
              <a:xfrm>
                <a:off x="1557" y="2141"/>
                <a:ext cx="340" cy="417"/>
              </a:xfrm>
              <a:custGeom>
                <a:avLst/>
                <a:gdLst>
                  <a:gd name="T0" fmla="*/ 9903 w 63"/>
                  <a:gd name="T1" fmla="*/ 11332 h 80"/>
                  <a:gd name="T2" fmla="*/ 9903 w 63"/>
                  <a:gd name="T3" fmla="*/ 10623 h 80"/>
                  <a:gd name="T4" fmla="*/ 9757 w 63"/>
                  <a:gd name="T5" fmla="*/ 9779 h 80"/>
                  <a:gd name="T6" fmla="*/ 9439 w 63"/>
                  <a:gd name="T7" fmla="*/ 9075 h 80"/>
                  <a:gd name="T8" fmla="*/ 9261 w 63"/>
                  <a:gd name="T9" fmla="*/ 8204 h 80"/>
                  <a:gd name="T10" fmla="*/ 8797 w 63"/>
                  <a:gd name="T11" fmla="*/ 7501 h 80"/>
                  <a:gd name="T12" fmla="*/ 8327 w 63"/>
                  <a:gd name="T13" fmla="*/ 6656 h 80"/>
                  <a:gd name="T14" fmla="*/ 7863 w 63"/>
                  <a:gd name="T15" fmla="*/ 5953 h 80"/>
                  <a:gd name="T16" fmla="*/ 7221 w 63"/>
                  <a:gd name="T17" fmla="*/ 5244 h 80"/>
                  <a:gd name="T18" fmla="*/ 6611 w 63"/>
                  <a:gd name="T19" fmla="*/ 4535 h 80"/>
                  <a:gd name="T20" fmla="*/ 5823 w 63"/>
                  <a:gd name="T21" fmla="*/ 3831 h 80"/>
                  <a:gd name="T22" fmla="*/ 5041 w 63"/>
                  <a:gd name="T23" fmla="*/ 3122 h 80"/>
                  <a:gd name="T24" fmla="*/ 4253 w 63"/>
                  <a:gd name="T25" fmla="*/ 2554 h 80"/>
                  <a:gd name="T26" fmla="*/ 3292 w 63"/>
                  <a:gd name="T27" fmla="*/ 1845 h 80"/>
                  <a:gd name="T28" fmla="*/ 2213 w 63"/>
                  <a:gd name="T29" fmla="*/ 1277 h 80"/>
                  <a:gd name="T30" fmla="*/ 1106 w 63"/>
                  <a:gd name="T31" fmla="*/ 568 h 80"/>
                  <a:gd name="T32" fmla="*/ 0 w 63"/>
                  <a:gd name="T33" fmla="*/ 0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0"/>
                  <a:gd name="T53" fmla="*/ 63 w 63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0">
                    <a:moveTo>
                      <a:pt x="63" y="80"/>
                    </a:moveTo>
                    <a:lnTo>
                      <a:pt x="63" y="75"/>
                    </a:lnTo>
                    <a:lnTo>
                      <a:pt x="62" y="69"/>
                    </a:lnTo>
                    <a:lnTo>
                      <a:pt x="60" y="64"/>
                    </a:lnTo>
                    <a:lnTo>
                      <a:pt x="59" y="58"/>
                    </a:lnTo>
                    <a:lnTo>
                      <a:pt x="56" y="53"/>
                    </a:lnTo>
                    <a:lnTo>
                      <a:pt x="53" y="47"/>
                    </a:lnTo>
                    <a:lnTo>
                      <a:pt x="50" y="42"/>
                    </a:lnTo>
                    <a:lnTo>
                      <a:pt x="46" y="37"/>
                    </a:lnTo>
                    <a:lnTo>
                      <a:pt x="42" y="32"/>
                    </a:lnTo>
                    <a:lnTo>
                      <a:pt x="37" y="27"/>
                    </a:lnTo>
                    <a:lnTo>
                      <a:pt x="32" y="22"/>
                    </a:lnTo>
                    <a:lnTo>
                      <a:pt x="27" y="18"/>
                    </a:lnTo>
                    <a:lnTo>
                      <a:pt x="21" y="13"/>
                    </a:lnTo>
                    <a:lnTo>
                      <a:pt x="14" y="9"/>
                    </a:lnTo>
                    <a:lnTo>
                      <a:pt x="7" y="4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3" name="Freeform 3067"/>
              <p:cNvSpPr>
                <a:spLocks/>
              </p:cNvSpPr>
              <p:nvPr/>
            </p:nvSpPr>
            <p:spPr bwMode="auto">
              <a:xfrm>
                <a:off x="740" y="1968"/>
                <a:ext cx="817" cy="173"/>
              </a:xfrm>
              <a:custGeom>
                <a:avLst/>
                <a:gdLst>
                  <a:gd name="T0" fmla="*/ 23602 w 152"/>
                  <a:gd name="T1" fmla="*/ 4755 h 33"/>
                  <a:gd name="T2" fmla="*/ 21118 w 152"/>
                  <a:gd name="T3" fmla="*/ 3738 h 33"/>
                  <a:gd name="T4" fmla="*/ 18490 w 152"/>
                  <a:gd name="T5" fmla="*/ 2747 h 33"/>
                  <a:gd name="T6" fmla="*/ 15690 w 152"/>
                  <a:gd name="T7" fmla="*/ 1866 h 33"/>
                  <a:gd name="T8" fmla="*/ 12739 w 152"/>
                  <a:gd name="T9" fmla="*/ 1290 h 33"/>
                  <a:gd name="T10" fmla="*/ 9621 w 152"/>
                  <a:gd name="T11" fmla="*/ 713 h 33"/>
                  <a:gd name="T12" fmla="*/ 6531 w 152"/>
                  <a:gd name="T13" fmla="*/ 273 h 33"/>
                  <a:gd name="T14" fmla="*/ 3263 w 152"/>
                  <a:gd name="T15" fmla="*/ 136 h 33"/>
                  <a:gd name="T16" fmla="*/ 0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152" y="33"/>
                    </a:moveTo>
                    <a:lnTo>
                      <a:pt x="136" y="26"/>
                    </a:lnTo>
                    <a:lnTo>
                      <a:pt x="119" y="19"/>
                    </a:lnTo>
                    <a:lnTo>
                      <a:pt x="101" y="13"/>
                    </a:lnTo>
                    <a:lnTo>
                      <a:pt x="82" y="9"/>
                    </a:lnTo>
                    <a:lnTo>
                      <a:pt x="62" y="5"/>
                    </a:lnTo>
                    <a:lnTo>
                      <a:pt x="42" y="2"/>
                    </a:lnTo>
                    <a:lnTo>
                      <a:pt x="21" y="1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4" name="Line 3068"/>
              <p:cNvSpPr>
                <a:spLocks noChangeShapeType="1"/>
              </p:cNvSpPr>
              <p:nvPr/>
            </p:nvSpPr>
            <p:spPr bwMode="auto">
              <a:xfrm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5" name="Line 3069"/>
              <p:cNvSpPr>
                <a:spLocks noChangeShapeType="1"/>
              </p:cNvSpPr>
              <p:nvPr/>
            </p:nvSpPr>
            <p:spPr bwMode="auto">
              <a:xfrm>
                <a:off x="740" y="2068"/>
                <a:ext cx="640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6" name="Freeform 3070"/>
              <p:cNvSpPr>
                <a:spLocks/>
              </p:cNvSpPr>
              <p:nvPr/>
            </p:nvSpPr>
            <p:spPr bwMode="auto">
              <a:xfrm>
                <a:off x="1277" y="2048"/>
                <a:ext cx="103" cy="45"/>
              </a:xfrm>
              <a:custGeom>
                <a:avLst/>
                <a:gdLst>
                  <a:gd name="T0" fmla="*/ 540 w 45"/>
                  <a:gd name="T1" fmla="*/ 101 h 20"/>
                  <a:gd name="T2" fmla="*/ 0 w 45"/>
                  <a:gd name="T3" fmla="*/ 227 h 20"/>
                  <a:gd name="T4" fmla="*/ 0 w 45"/>
                  <a:gd name="T5" fmla="*/ 0 h 20"/>
                  <a:gd name="T6" fmla="*/ 540 w 45"/>
                  <a:gd name="T7" fmla="*/ 10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7" name="Line 3071"/>
              <p:cNvSpPr>
                <a:spLocks noChangeShapeType="1"/>
              </p:cNvSpPr>
              <p:nvPr/>
            </p:nvSpPr>
            <p:spPr bwMode="auto">
              <a:xfrm>
                <a:off x="740" y="2166"/>
                <a:ext cx="861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8" name="Freeform 3072"/>
              <p:cNvSpPr>
                <a:spLocks/>
              </p:cNvSpPr>
              <p:nvPr/>
            </p:nvSpPr>
            <p:spPr bwMode="auto">
              <a:xfrm>
                <a:off x="1498" y="2146"/>
                <a:ext cx="103" cy="48"/>
              </a:xfrm>
              <a:custGeom>
                <a:avLst/>
                <a:gdLst>
                  <a:gd name="T0" fmla="*/ 540 w 45"/>
                  <a:gd name="T1" fmla="*/ 110 h 21"/>
                  <a:gd name="T2" fmla="*/ 0 w 45"/>
                  <a:gd name="T3" fmla="*/ 251 h 21"/>
                  <a:gd name="T4" fmla="*/ 0 w 45"/>
                  <a:gd name="T5" fmla="*/ 0 h 21"/>
                  <a:gd name="T6" fmla="*/ 540 w 45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1"/>
                  <a:gd name="T14" fmla="*/ 45 w 45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1">
                    <a:moveTo>
                      <a:pt x="45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79" name="Line 3073"/>
              <p:cNvSpPr>
                <a:spLocks noChangeShapeType="1"/>
              </p:cNvSpPr>
              <p:nvPr/>
            </p:nvSpPr>
            <p:spPr bwMode="auto">
              <a:xfrm>
                <a:off x="740" y="2267"/>
                <a:ext cx="1000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0" name="Freeform 3074"/>
              <p:cNvSpPr>
                <a:spLocks/>
              </p:cNvSpPr>
              <p:nvPr/>
            </p:nvSpPr>
            <p:spPr bwMode="auto">
              <a:xfrm>
                <a:off x="1644" y="2246"/>
                <a:ext cx="96" cy="46"/>
              </a:xfrm>
              <a:custGeom>
                <a:avLst/>
                <a:gdLst>
                  <a:gd name="T0" fmla="*/ 501 w 42"/>
                  <a:gd name="T1" fmla="*/ 110 h 20"/>
                  <a:gd name="T2" fmla="*/ 0 w 42"/>
                  <a:gd name="T3" fmla="*/ 244 h 20"/>
                  <a:gd name="T4" fmla="*/ 0 w 42"/>
                  <a:gd name="T5" fmla="*/ 0 h 20"/>
                  <a:gd name="T6" fmla="*/ 501 w 42"/>
                  <a:gd name="T7" fmla="*/ 110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20"/>
                  <a:gd name="T14" fmla="*/ 42 w 42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20">
                    <a:moveTo>
                      <a:pt x="42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2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1" name="Line 3075"/>
              <p:cNvSpPr>
                <a:spLocks noChangeShapeType="1"/>
              </p:cNvSpPr>
              <p:nvPr/>
            </p:nvSpPr>
            <p:spPr bwMode="auto">
              <a:xfrm>
                <a:off x="740" y="2365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2" name="Freeform 3076"/>
              <p:cNvSpPr>
                <a:spLocks/>
              </p:cNvSpPr>
              <p:nvPr/>
            </p:nvSpPr>
            <p:spPr bwMode="auto">
              <a:xfrm>
                <a:off x="1724" y="2339"/>
                <a:ext cx="102" cy="53"/>
              </a:xfrm>
              <a:custGeom>
                <a:avLst/>
                <a:gdLst>
                  <a:gd name="T0" fmla="*/ 524 w 45"/>
                  <a:gd name="T1" fmla="*/ 134 h 23"/>
                  <a:gd name="T2" fmla="*/ 0 w 45"/>
                  <a:gd name="T3" fmla="*/ 281 h 23"/>
                  <a:gd name="T4" fmla="*/ 0 w 45"/>
                  <a:gd name="T5" fmla="*/ 0 h 23"/>
                  <a:gd name="T6" fmla="*/ 524 w 45"/>
                  <a:gd name="T7" fmla="*/ 134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3" name="Line 3077"/>
              <p:cNvSpPr>
                <a:spLocks noChangeShapeType="1"/>
              </p:cNvSpPr>
              <p:nvPr/>
            </p:nvSpPr>
            <p:spPr bwMode="auto">
              <a:xfrm>
                <a:off x="740" y="2465"/>
                <a:ext cx="1141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4" name="Freeform 3078"/>
              <p:cNvSpPr>
                <a:spLocks/>
              </p:cNvSpPr>
              <p:nvPr/>
            </p:nvSpPr>
            <p:spPr bwMode="auto">
              <a:xfrm>
                <a:off x="1778" y="2437"/>
                <a:ext cx="103" cy="53"/>
              </a:xfrm>
              <a:custGeom>
                <a:avLst/>
                <a:gdLst>
                  <a:gd name="T0" fmla="*/ 540 w 45"/>
                  <a:gd name="T1" fmla="*/ 150 h 23"/>
                  <a:gd name="T2" fmla="*/ 0 w 45"/>
                  <a:gd name="T3" fmla="*/ 281 h 23"/>
                  <a:gd name="T4" fmla="*/ 0 w 45"/>
                  <a:gd name="T5" fmla="*/ 0 h 23"/>
                  <a:gd name="T6" fmla="*/ 540 w 45"/>
                  <a:gd name="T7" fmla="*/ 150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5" name="Line 3079"/>
              <p:cNvSpPr>
                <a:spLocks noChangeShapeType="1"/>
              </p:cNvSpPr>
              <p:nvPr/>
            </p:nvSpPr>
            <p:spPr bwMode="auto">
              <a:xfrm>
                <a:off x="740" y="2563"/>
                <a:ext cx="1157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6" name="Freeform 3080"/>
              <p:cNvSpPr>
                <a:spLocks/>
              </p:cNvSpPr>
              <p:nvPr/>
            </p:nvSpPr>
            <p:spPr bwMode="auto">
              <a:xfrm>
                <a:off x="1794" y="2538"/>
                <a:ext cx="103" cy="52"/>
              </a:xfrm>
              <a:custGeom>
                <a:avLst/>
                <a:gdLst>
                  <a:gd name="T0" fmla="*/ 540 w 45"/>
                  <a:gd name="T1" fmla="*/ 129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29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7" name="Line 3081"/>
              <p:cNvSpPr>
                <a:spLocks noChangeShapeType="1"/>
              </p:cNvSpPr>
              <p:nvPr/>
            </p:nvSpPr>
            <p:spPr bwMode="auto">
              <a:xfrm>
                <a:off x="740" y="2663"/>
                <a:ext cx="113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8" name="Freeform 3082"/>
              <p:cNvSpPr>
                <a:spLocks/>
              </p:cNvSpPr>
              <p:nvPr/>
            </p:nvSpPr>
            <p:spPr bwMode="auto">
              <a:xfrm>
                <a:off x="1771" y="2636"/>
                <a:ext cx="103" cy="52"/>
              </a:xfrm>
              <a:custGeom>
                <a:avLst/>
                <a:gdLst>
                  <a:gd name="T0" fmla="*/ 540 w 45"/>
                  <a:gd name="T1" fmla="*/ 138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38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89" name="Line 3083"/>
              <p:cNvSpPr>
                <a:spLocks noChangeShapeType="1"/>
              </p:cNvSpPr>
              <p:nvPr/>
            </p:nvSpPr>
            <p:spPr bwMode="auto">
              <a:xfrm>
                <a:off x="740" y="2761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0" name="Freeform 3084"/>
              <p:cNvSpPr>
                <a:spLocks/>
              </p:cNvSpPr>
              <p:nvPr/>
            </p:nvSpPr>
            <p:spPr bwMode="auto">
              <a:xfrm>
                <a:off x="1724" y="2736"/>
                <a:ext cx="102" cy="46"/>
              </a:xfrm>
              <a:custGeom>
                <a:avLst/>
                <a:gdLst>
                  <a:gd name="T0" fmla="*/ 524 w 45"/>
                  <a:gd name="T1" fmla="*/ 131 h 20"/>
                  <a:gd name="T2" fmla="*/ 0 w 45"/>
                  <a:gd name="T3" fmla="*/ 244 h 20"/>
                  <a:gd name="T4" fmla="*/ 0 w 45"/>
                  <a:gd name="T5" fmla="*/ 0 h 20"/>
                  <a:gd name="T6" fmla="*/ 524 w 45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1" name="Line 3085"/>
              <p:cNvSpPr>
                <a:spLocks noChangeShapeType="1"/>
              </p:cNvSpPr>
              <p:nvPr/>
            </p:nvSpPr>
            <p:spPr bwMode="auto">
              <a:xfrm>
                <a:off x="740" y="2861"/>
                <a:ext cx="995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2" name="Freeform 3086"/>
              <p:cNvSpPr>
                <a:spLocks/>
              </p:cNvSpPr>
              <p:nvPr/>
            </p:nvSpPr>
            <p:spPr bwMode="auto">
              <a:xfrm>
                <a:off x="1637" y="2834"/>
                <a:ext cx="98" cy="48"/>
              </a:xfrm>
              <a:custGeom>
                <a:avLst/>
                <a:gdLst>
                  <a:gd name="T0" fmla="*/ 508 w 43"/>
                  <a:gd name="T1" fmla="*/ 142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42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12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3" name="Line 3087"/>
              <p:cNvSpPr>
                <a:spLocks noChangeShapeType="1"/>
              </p:cNvSpPr>
              <p:nvPr/>
            </p:nvSpPr>
            <p:spPr bwMode="auto">
              <a:xfrm>
                <a:off x="740" y="2959"/>
                <a:ext cx="854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4" name="Freeform 3088"/>
              <p:cNvSpPr>
                <a:spLocks/>
              </p:cNvSpPr>
              <p:nvPr/>
            </p:nvSpPr>
            <p:spPr bwMode="auto">
              <a:xfrm>
                <a:off x="1494" y="2934"/>
                <a:ext cx="100" cy="46"/>
              </a:xfrm>
              <a:custGeom>
                <a:avLst/>
                <a:gdLst>
                  <a:gd name="T0" fmla="*/ 516 w 44"/>
                  <a:gd name="T1" fmla="*/ 131 h 20"/>
                  <a:gd name="T2" fmla="*/ 0 w 44"/>
                  <a:gd name="T3" fmla="*/ 244 h 20"/>
                  <a:gd name="T4" fmla="*/ 0 w 44"/>
                  <a:gd name="T5" fmla="*/ 0 h 20"/>
                  <a:gd name="T6" fmla="*/ 516 w 44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4"/>
                  <a:gd name="T13" fmla="*/ 0 h 20"/>
                  <a:gd name="T14" fmla="*/ 44 w 44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4" h="20">
                    <a:moveTo>
                      <a:pt x="44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4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5" name="Line 3089"/>
              <p:cNvSpPr>
                <a:spLocks noChangeShapeType="1"/>
              </p:cNvSpPr>
              <p:nvPr/>
            </p:nvSpPr>
            <p:spPr bwMode="auto">
              <a:xfrm>
                <a:off x="740" y="3053"/>
                <a:ext cx="62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6" name="Freeform 3090"/>
              <p:cNvSpPr>
                <a:spLocks/>
              </p:cNvSpPr>
              <p:nvPr/>
            </p:nvSpPr>
            <p:spPr bwMode="auto">
              <a:xfrm>
                <a:off x="1266" y="3032"/>
                <a:ext cx="98" cy="48"/>
              </a:xfrm>
              <a:custGeom>
                <a:avLst/>
                <a:gdLst>
                  <a:gd name="T0" fmla="*/ 508 w 43"/>
                  <a:gd name="T1" fmla="*/ 110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2697" name="Line 3091"/>
              <p:cNvSpPr>
                <a:spLocks noChangeShapeType="1"/>
              </p:cNvSpPr>
              <p:nvPr/>
            </p:nvSpPr>
            <p:spPr bwMode="auto">
              <a:xfrm flipV="1"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2668" name="Rectangle 6248" descr="Diagonal weit nach oben"/>
            <p:cNvSpPr>
              <a:spLocks noChangeArrowheads="1"/>
            </p:cNvSpPr>
            <p:nvPr/>
          </p:nvSpPr>
          <p:spPr bwMode="auto">
            <a:xfrm>
              <a:off x="738" y="187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2669" name="Rectangle 6249" descr="Diagonal weit nach oben"/>
            <p:cNvSpPr>
              <a:spLocks noChangeArrowheads="1"/>
            </p:cNvSpPr>
            <p:nvPr/>
          </p:nvSpPr>
          <p:spPr bwMode="auto">
            <a:xfrm>
              <a:off x="738" y="316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582661" name="Text Box 6255"/>
          <p:cNvSpPr txBox="1">
            <a:spLocks noChangeArrowheads="1"/>
          </p:cNvSpPr>
          <p:nvPr/>
        </p:nvSpPr>
        <p:spPr bwMode="auto">
          <a:xfrm>
            <a:off x="990600" y="5334000"/>
            <a:ext cx="2743200" cy="42703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800" b="1" i="1"/>
              <a:t>velocity profile</a:t>
            </a:r>
          </a:p>
        </p:txBody>
      </p:sp>
      <p:grpSp>
        <p:nvGrpSpPr>
          <p:cNvPr id="78" name="Group 6263"/>
          <p:cNvGrpSpPr>
            <a:grpSpLocks/>
          </p:cNvGrpSpPr>
          <p:nvPr/>
        </p:nvGrpSpPr>
        <p:grpSpPr bwMode="auto">
          <a:xfrm>
            <a:off x="838200" y="914400"/>
            <a:ext cx="8382000" cy="730250"/>
            <a:chOff x="528" y="576"/>
            <a:chExt cx="5280" cy="460"/>
          </a:xfrm>
        </p:grpSpPr>
        <p:sp>
          <p:nvSpPr>
            <p:cNvPr id="582663" name="Text Box 10"/>
            <p:cNvSpPr txBox="1">
              <a:spLocks noChangeArrowheads="1"/>
            </p:cNvSpPr>
            <p:nvPr/>
          </p:nvSpPr>
          <p:spPr bwMode="auto">
            <a:xfrm>
              <a:off x="528" y="576"/>
              <a:ext cx="2016" cy="46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melt speed gradient across thickness</a:t>
              </a:r>
            </a:p>
          </p:txBody>
        </p:sp>
        <p:sp>
          <p:nvSpPr>
            <p:cNvPr id="582664" name="Text Box 11"/>
            <p:cNvSpPr txBox="1">
              <a:spLocks noChangeArrowheads="1"/>
            </p:cNvSpPr>
            <p:nvPr/>
          </p:nvSpPr>
          <p:spPr bwMode="auto">
            <a:xfrm>
              <a:off x="4176" y="672"/>
              <a:ext cx="1632" cy="230"/>
            </a:xfrm>
            <a:prstGeom prst="rect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generated shear</a:t>
              </a:r>
            </a:p>
          </p:txBody>
        </p:sp>
        <p:sp>
          <p:nvSpPr>
            <p:cNvPr id="582665" name="AutoShape 18"/>
            <p:cNvSpPr>
              <a:spLocks noChangeArrowheads="1"/>
            </p:cNvSpPr>
            <p:nvPr/>
          </p:nvSpPr>
          <p:spPr bwMode="auto">
            <a:xfrm rot="-24152">
              <a:off x="2688" y="720"/>
              <a:ext cx="1344" cy="112"/>
            </a:xfrm>
            <a:prstGeom prst="rightArrow">
              <a:avLst>
                <a:gd name="adj1" fmla="val 50000"/>
                <a:gd name="adj2" fmla="val 300000"/>
              </a:avLst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7" grpId="0" animBg="1" autoUpdateAnimBg="0"/>
      <p:bldP spid="533518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17" name="Text Box 13"/>
          <p:cNvSpPr txBox="1">
            <a:spLocks noChangeArrowheads="1"/>
          </p:cNvSpPr>
          <p:nvPr/>
        </p:nvSpPr>
        <p:spPr bwMode="auto">
          <a:xfrm>
            <a:off x="1066800" y="1981200"/>
            <a:ext cx="3276600" cy="7302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bg1"/>
                </a:solidFill>
              </a:rPr>
              <a:t>zero velocity at wall (melt sticks at wall)</a:t>
            </a:r>
          </a:p>
        </p:txBody>
      </p:sp>
      <p:sp>
        <p:nvSpPr>
          <p:cNvPr id="533518" name="Text Box 14"/>
          <p:cNvSpPr txBox="1">
            <a:spLocks noChangeArrowheads="1"/>
          </p:cNvSpPr>
          <p:nvPr/>
        </p:nvSpPr>
        <p:spPr bwMode="auto">
          <a:xfrm>
            <a:off x="3352800" y="3505200"/>
            <a:ext cx="2743200" cy="73025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tx1"/>
                </a:solidFill>
              </a:rPr>
              <a:t>highest velocity in the centre</a:t>
            </a:r>
          </a:p>
        </p:txBody>
      </p:sp>
      <p:grpSp>
        <p:nvGrpSpPr>
          <p:cNvPr id="2" name="Group 6263"/>
          <p:cNvGrpSpPr>
            <a:grpSpLocks/>
          </p:cNvGrpSpPr>
          <p:nvPr/>
        </p:nvGrpSpPr>
        <p:grpSpPr bwMode="auto">
          <a:xfrm>
            <a:off x="838200" y="914400"/>
            <a:ext cx="8382000" cy="730250"/>
            <a:chOff x="528" y="576"/>
            <a:chExt cx="5280" cy="460"/>
          </a:xfrm>
        </p:grpSpPr>
        <p:sp>
          <p:nvSpPr>
            <p:cNvPr id="584777" name="Text Box 10"/>
            <p:cNvSpPr txBox="1">
              <a:spLocks noChangeArrowheads="1"/>
            </p:cNvSpPr>
            <p:nvPr/>
          </p:nvSpPr>
          <p:spPr bwMode="auto">
            <a:xfrm>
              <a:off x="528" y="576"/>
              <a:ext cx="2016" cy="46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melt speed gradient across thickness</a:t>
              </a:r>
            </a:p>
          </p:txBody>
        </p:sp>
        <p:sp>
          <p:nvSpPr>
            <p:cNvPr id="584778" name="Text Box 11"/>
            <p:cNvSpPr txBox="1">
              <a:spLocks noChangeArrowheads="1"/>
            </p:cNvSpPr>
            <p:nvPr/>
          </p:nvSpPr>
          <p:spPr bwMode="auto">
            <a:xfrm>
              <a:off x="4176" y="672"/>
              <a:ext cx="1632" cy="230"/>
            </a:xfrm>
            <a:prstGeom prst="rect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generated shear</a:t>
              </a:r>
            </a:p>
          </p:txBody>
        </p:sp>
        <p:sp>
          <p:nvSpPr>
            <p:cNvPr id="584779" name="AutoShape 18"/>
            <p:cNvSpPr>
              <a:spLocks noChangeArrowheads="1"/>
            </p:cNvSpPr>
            <p:nvPr/>
          </p:nvSpPr>
          <p:spPr bwMode="auto">
            <a:xfrm rot="-24152">
              <a:off x="2688" y="720"/>
              <a:ext cx="1344" cy="112"/>
            </a:xfrm>
            <a:prstGeom prst="rightArrow">
              <a:avLst>
                <a:gd name="adj1" fmla="val 50000"/>
                <a:gd name="adj2" fmla="val 300000"/>
              </a:avLst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584708" name="Rectangle 22"/>
          <p:cNvSpPr>
            <a:spLocks noChangeArrowheads="1"/>
          </p:cNvSpPr>
          <p:nvPr/>
        </p:nvSpPr>
        <p:spPr bwMode="auto">
          <a:xfrm>
            <a:off x="282575" y="192088"/>
            <a:ext cx="94107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Shear Flow and Stretch Flow (3)</a:t>
            </a:r>
          </a:p>
        </p:txBody>
      </p:sp>
      <p:grpSp>
        <p:nvGrpSpPr>
          <p:cNvPr id="584709" name="Group 6252"/>
          <p:cNvGrpSpPr>
            <a:grpSpLocks/>
          </p:cNvGrpSpPr>
          <p:nvPr/>
        </p:nvGrpSpPr>
        <p:grpSpPr bwMode="auto">
          <a:xfrm>
            <a:off x="1162050" y="2971800"/>
            <a:ext cx="2000250" cy="2200275"/>
            <a:chOff x="732" y="1872"/>
            <a:chExt cx="1260" cy="1386"/>
          </a:xfrm>
        </p:grpSpPr>
        <p:sp>
          <p:nvSpPr>
            <p:cNvPr id="584745" name="Rectangle 31"/>
            <p:cNvSpPr>
              <a:spLocks noChangeArrowheads="1"/>
            </p:cNvSpPr>
            <p:nvPr/>
          </p:nvSpPr>
          <p:spPr bwMode="auto">
            <a:xfrm>
              <a:off x="732" y="1974"/>
              <a:ext cx="1260" cy="118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grpSp>
          <p:nvGrpSpPr>
            <p:cNvPr id="584746" name="Group 6245"/>
            <p:cNvGrpSpPr>
              <a:grpSpLocks/>
            </p:cNvGrpSpPr>
            <p:nvPr/>
          </p:nvGrpSpPr>
          <p:grpSpPr bwMode="auto">
            <a:xfrm>
              <a:off x="740" y="1968"/>
              <a:ext cx="1157" cy="1185"/>
              <a:chOff x="740" y="1968"/>
              <a:chExt cx="1157" cy="1185"/>
            </a:xfrm>
          </p:grpSpPr>
          <p:sp>
            <p:nvSpPr>
              <p:cNvPr id="584749" name="Freeform 3064"/>
              <p:cNvSpPr>
                <a:spLocks/>
              </p:cNvSpPr>
              <p:nvPr/>
            </p:nvSpPr>
            <p:spPr bwMode="auto">
              <a:xfrm>
                <a:off x="740" y="2980"/>
                <a:ext cx="817" cy="173"/>
              </a:xfrm>
              <a:custGeom>
                <a:avLst/>
                <a:gdLst>
                  <a:gd name="T0" fmla="*/ 0 w 152"/>
                  <a:gd name="T1" fmla="*/ 4755 h 33"/>
                  <a:gd name="T2" fmla="*/ 3263 w 152"/>
                  <a:gd name="T3" fmla="*/ 4619 h 33"/>
                  <a:gd name="T4" fmla="*/ 6531 w 152"/>
                  <a:gd name="T5" fmla="*/ 4482 h 33"/>
                  <a:gd name="T6" fmla="*/ 9621 w 152"/>
                  <a:gd name="T7" fmla="*/ 4042 h 33"/>
                  <a:gd name="T8" fmla="*/ 12739 w 152"/>
                  <a:gd name="T9" fmla="*/ 3465 h 33"/>
                  <a:gd name="T10" fmla="*/ 15690 w 152"/>
                  <a:gd name="T11" fmla="*/ 2883 h 33"/>
                  <a:gd name="T12" fmla="*/ 18490 w 152"/>
                  <a:gd name="T13" fmla="*/ 2008 h 33"/>
                  <a:gd name="T14" fmla="*/ 21118 w 152"/>
                  <a:gd name="T15" fmla="*/ 1017 h 33"/>
                  <a:gd name="T16" fmla="*/ 23602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0" y="33"/>
                    </a:moveTo>
                    <a:lnTo>
                      <a:pt x="21" y="32"/>
                    </a:lnTo>
                    <a:lnTo>
                      <a:pt x="42" y="31"/>
                    </a:lnTo>
                    <a:lnTo>
                      <a:pt x="62" y="28"/>
                    </a:lnTo>
                    <a:lnTo>
                      <a:pt x="82" y="24"/>
                    </a:lnTo>
                    <a:lnTo>
                      <a:pt x="101" y="20"/>
                    </a:lnTo>
                    <a:lnTo>
                      <a:pt x="119" y="14"/>
                    </a:lnTo>
                    <a:lnTo>
                      <a:pt x="136" y="7"/>
                    </a:lnTo>
                    <a:lnTo>
                      <a:pt x="15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0" name="Freeform 3065"/>
              <p:cNvSpPr>
                <a:spLocks/>
              </p:cNvSpPr>
              <p:nvPr/>
            </p:nvSpPr>
            <p:spPr bwMode="auto">
              <a:xfrm>
                <a:off x="1557" y="2558"/>
                <a:ext cx="340" cy="422"/>
              </a:xfrm>
              <a:custGeom>
                <a:avLst/>
                <a:gdLst>
                  <a:gd name="T0" fmla="*/ 0 w 63"/>
                  <a:gd name="T1" fmla="*/ 11457 h 81"/>
                  <a:gd name="T2" fmla="*/ 1106 w 63"/>
                  <a:gd name="T3" fmla="*/ 10883 h 81"/>
                  <a:gd name="T4" fmla="*/ 2213 w 63"/>
                  <a:gd name="T5" fmla="*/ 10180 h 81"/>
                  <a:gd name="T6" fmla="*/ 3292 w 63"/>
                  <a:gd name="T7" fmla="*/ 9607 h 81"/>
                  <a:gd name="T8" fmla="*/ 4253 w 63"/>
                  <a:gd name="T9" fmla="*/ 8904 h 81"/>
                  <a:gd name="T10" fmla="*/ 5041 w 63"/>
                  <a:gd name="T11" fmla="*/ 8331 h 81"/>
                  <a:gd name="T12" fmla="*/ 5823 w 63"/>
                  <a:gd name="T13" fmla="*/ 7627 h 81"/>
                  <a:gd name="T14" fmla="*/ 6611 w 63"/>
                  <a:gd name="T15" fmla="*/ 6924 h 81"/>
                  <a:gd name="T16" fmla="*/ 7221 w 63"/>
                  <a:gd name="T17" fmla="*/ 6215 h 81"/>
                  <a:gd name="T18" fmla="*/ 7863 w 63"/>
                  <a:gd name="T19" fmla="*/ 5512 h 81"/>
                  <a:gd name="T20" fmla="*/ 8327 w 63"/>
                  <a:gd name="T21" fmla="*/ 4668 h 81"/>
                  <a:gd name="T22" fmla="*/ 8797 w 63"/>
                  <a:gd name="T23" fmla="*/ 3965 h 81"/>
                  <a:gd name="T24" fmla="*/ 9261 w 63"/>
                  <a:gd name="T25" fmla="*/ 3256 h 81"/>
                  <a:gd name="T26" fmla="*/ 9439 w 63"/>
                  <a:gd name="T27" fmla="*/ 2417 h 81"/>
                  <a:gd name="T28" fmla="*/ 9757 w 63"/>
                  <a:gd name="T29" fmla="*/ 1709 h 81"/>
                  <a:gd name="T30" fmla="*/ 9903 w 63"/>
                  <a:gd name="T31" fmla="*/ 844 h 81"/>
                  <a:gd name="T32" fmla="*/ 9903 w 63"/>
                  <a:gd name="T33" fmla="*/ 0 h 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1"/>
                  <a:gd name="T53" fmla="*/ 63 w 63"/>
                  <a:gd name="T54" fmla="*/ 81 h 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1">
                    <a:moveTo>
                      <a:pt x="0" y="81"/>
                    </a:moveTo>
                    <a:lnTo>
                      <a:pt x="7" y="77"/>
                    </a:lnTo>
                    <a:lnTo>
                      <a:pt x="14" y="72"/>
                    </a:lnTo>
                    <a:lnTo>
                      <a:pt x="21" y="68"/>
                    </a:lnTo>
                    <a:lnTo>
                      <a:pt x="27" y="63"/>
                    </a:lnTo>
                    <a:lnTo>
                      <a:pt x="32" y="59"/>
                    </a:lnTo>
                    <a:lnTo>
                      <a:pt x="37" y="54"/>
                    </a:lnTo>
                    <a:lnTo>
                      <a:pt x="42" y="49"/>
                    </a:lnTo>
                    <a:lnTo>
                      <a:pt x="46" y="44"/>
                    </a:lnTo>
                    <a:lnTo>
                      <a:pt x="50" y="39"/>
                    </a:lnTo>
                    <a:lnTo>
                      <a:pt x="53" y="33"/>
                    </a:lnTo>
                    <a:lnTo>
                      <a:pt x="56" y="28"/>
                    </a:lnTo>
                    <a:lnTo>
                      <a:pt x="59" y="23"/>
                    </a:lnTo>
                    <a:lnTo>
                      <a:pt x="60" y="17"/>
                    </a:lnTo>
                    <a:lnTo>
                      <a:pt x="62" y="12"/>
                    </a:lnTo>
                    <a:lnTo>
                      <a:pt x="63" y="6"/>
                    </a:lnTo>
                    <a:lnTo>
                      <a:pt x="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1" name="Freeform 3066"/>
              <p:cNvSpPr>
                <a:spLocks/>
              </p:cNvSpPr>
              <p:nvPr/>
            </p:nvSpPr>
            <p:spPr bwMode="auto">
              <a:xfrm>
                <a:off x="1557" y="2141"/>
                <a:ext cx="340" cy="417"/>
              </a:xfrm>
              <a:custGeom>
                <a:avLst/>
                <a:gdLst>
                  <a:gd name="T0" fmla="*/ 9903 w 63"/>
                  <a:gd name="T1" fmla="*/ 11332 h 80"/>
                  <a:gd name="T2" fmla="*/ 9903 w 63"/>
                  <a:gd name="T3" fmla="*/ 10623 h 80"/>
                  <a:gd name="T4" fmla="*/ 9757 w 63"/>
                  <a:gd name="T5" fmla="*/ 9779 h 80"/>
                  <a:gd name="T6" fmla="*/ 9439 w 63"/>
                  <a:gd name="T7" fmla="*/ 9075 h 80"/>
                  <a:gd name="T8" fmla="*/ 9261 w 63"/>
                  <a:gd name="T9" fmla="*/ 8204 h 80"/>
                  <a:gd name="T10" fmla="*/ 8797 w 63"/>
                  <a:gd name="T11" fmla="*/ 7501 h 80"/>
                  <a:gd name="T12" fmla="*/ 8327 w 63"/>
                  <a:gd name="T13" fmla="*/ 6656 h 80"/>
                  <a:gd name="T14" fmla="*/ 7863 w 63"/>
                  <a:gd name="T15" fmla="*/ 5953 h 80"/>
                  <a:gd name="T16" fmla="*/ 7221 w 63"/>
                  <a:gd name="T17" fmla="*/ 5244 h 80"/>
                  <a:gd name="T18" fmla="*/ 6611 w 63"/>
                  <a:gd name="T19" fmla="*/ 4535 h 80"/>
                  <a:gd name="T20" fmla="*/ 5823 w 63"/>
                  <a:gd name="T21" fmla="*/ 3831 h 80"/>
                  <a:gd name="T22" fmla="*/ 5041 w 63"/>
                  <a:gd name="T23" fmla="*/ 3122 h 80"/>
                  <a:gd name="T24" fmla="*/ 4253 w 63"/>
                  <a:gd name="T25" fmla="*/ 2554 h 80"/>
                  <a:gd name="T26" fmla="*/ 3292 w 63"/>
                  <a:gd name="T27" fmla="*/ 1845 h 80"/>
                  <a:gd name="T28" fmla="*/ 2213 w 63"/>
                  <a:gd name="T29" fmla="*/ 1277 h 80"/>
                  <a:gd name="T30" fmla="*/ 1106 w 63"/>
                  <a:gd name="T31" fmla="*/ 568 h 80"/>
                  <a:gd name="T32" fmla="*/ 0 w 63"/>
                  <a:gd name="T33" fmla="*/ 0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0"/>
                  <a:gd name="T53" fmla="*/ 63 w 63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0">
                    <a:moveTo>
                      <a:pt x="63" y="80"/>
                    </a:moveTo>
                    <a:lnTo>
                      <a:pt x="63" y="75"/>
                    </a:lnTo>
                    <a:lnTo>
                      <a:pt x="62" y="69"/>
                    </a:lnTo>
                    <a:lnTo>
                      <a:pt x="60" y="64"/>
                    </a:lnTo>
                    <a:lnTo>
                      <a:pt x="59" y="58"/>
                    </a:lnTo>
                    <a:lnTo>
                      <a:pt x="56" y="53"/>
                    </a:lnTo>
                    <a:lnTo>
                      <a:pt x="53" y="47"/>
                    </a:lnTo>
                    <a:lnTo>
                      <a:pt x="50" y="42"/>
                    </a:lnTo>
                    <a:lnTo>
                      <a:pt x="46" y="37"/>
                    </a:lnTo>
                    <a:lnTo>
                      <a:pt x="42" y="32"/>
                    </a:lnTo>
                    <a:lnTo>
                      <a:pt x="37" y="27"/>
                    </a:lnTo>
                    <a:lnTo>
                      <a:pt x="32" y="22"/>
                    </a:lnTo>
                    <a:lnTo>
                      <a:pt x="27" y="18"/>
                    </a:lnTo>
                    <a:lnTo>
                      <a:pt x="21" y="13"/>
                    </a:lnTo>
                    <a:lnTo>
                      <a:pt x="14" y="9"/>
                    </a:lnTo>
                    <a:lnTo>
                      <a:pt x="7" y="4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2" name="Freeform 3067"/>
              <p:cNvSpPr>
                <a:spLocks/>
              </p:cNvSpPr>
              <p:nvPr/>
            </p:nvSpPr>
            <p:spPr bwMode="auto">
              <a:xfrm>
                <a:off x="740" y="1968"/>
                <a:ext cx="817" cy="173"/>
              </a:xfrm>
              <a:custGeom>
                <a:avLst/>
                <a:gdLst>
                  <a:gd name="T0" fmla="*/ 23602 w 152"/>
                  <a:gd name="T1" fmla="*/ 4755 h 33"/>
                  <a:gd name="T2" fmla="*/ 21118 w 152"/>
                  <a:gd name="T3" fmla="*/ 3738 h 33"/>
                  <a:gd name="T4" fmla="*/ 18490 w 152"/>
                  <a:gd name="T5" fmla="*/ 2747 h 33"/>
                  <a:gd name="T6" fmla="*/ 15690 w 152"/>
                  <a:gd name="T7" fmla="*/ 1866 h 33"/>
                  <a:gd name="T8" fmla="*/ 12739 w 152"/>
                  <a:gd name="T9" fmla="*/ 1290 h 33"/>
                  <a:gd name="T10" fmla="*/ 9621 w 152"/>
                  <a:gd name="T11" fmla="*/ 713 h 33"/>
                  <a:gd name="T12" fmla="*/ 6531 w 152"/>
                  <a:gd name="T13" fmla="*/ 273 h 33"/>
                  <a:gd name="T14" fmla="*/ 3263 w 152"/>
                  <a:gd name="T15" fmla="*/ 136 h 33"/>
                  <a:gd name="T16" fmla="*/ 0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152" y="33"/>
                    </a:moveTo>
                    <a:lnTo>
                      <a:pt x="136" y="26"/>
                    </a:lnTo>
                    <a:lnTo>
                      <a:pt x="119" y="19"/>
                    </a:lnTo>
                    <a:lnTo>
                      <a:pt x="101" y="13"/>
                    </a:lnTo>
                    <a:lnTo>
                      <a:pt x="82" y="9"/>
                    </a:lnTo>
                    <a:lnTo>
                      <a:pt x="62" y="5"/>
                    </a:lnTo>
                    <a:lnTo>
                      <a:pt x="42" y="2"/>
                    </a:lnTo>
                    <a:lnTo>
                      <a:pt x="21" y="1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3" name="Line 3068"/>
              <p:cNvSpPr>
                <a:spLocks noChangeShapeType="1"/>
              </p:cNvSpPr>
              <p:nvPr/>
            </p:nvSpPr>
            <p:spPr bwMode="auto">
              <a:xfrm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4" name="Line 3069"/>
              <p:cNvSpPr>
                <a:spLocks noChangeShapeType="1"/>
              </p:cNvSpPr>
              <p:nvPr/>
            </p:nvSpPr>
            <p:spPr bwMode="auto">
              <a:xfrm>
                <a:off x="740" y="2068"/>
                <a:ext cx="640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5" name="Freeform 3070"/>
              <p:cNvSpPr>
                <a:spLocks/>
              </p:cNvSpPr>
              <p:nvPr/>
            </p:nvSpPr>
            <p:spPr bwMode="auto">
              <a:xfrm>
                <a:off x="1277" y="2048"/>
                <a:ext cx="103" cy="45"/>
              </a:xfrm>
              <a:custGeom>
                <a:avLst/>
                <a:gdLst>
                  <a:gd name="T0" fmla="*/ 540 w 45"/>
                  <a:gd name="T1" fmla="*/ 101 h 20"/>
                  <a:gd name="T2" fmla="*/ 0 w 45"/>
                  <a:gd name="T3" fmla="*/ 227 h 20"/>
                  <a:gd name="T4" fmla="*/ 0 w 45"/>
                  <a:gd name="T5" fmla="*/ 0 h 20"/>
                  <a:gd name="T6" fmla="*/ 540 w 45"/>
                  <a:gd name="T7" fmla="*/ 10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6" name="Line 3071"/>
              <p:cNvSpPr>
                <a:spLocks noChangeShapeType="1"/>
              </p:cNvSpPr>
              <p:nvPr/>
            </p:nvSpPr>
            <p:spPr bwMode="auto">
              <a:xfrm>
                <a:off x="740" y="2166"/>
                <a:ext cx="861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7" name="Freeform 3072"/>
              <p:cNvSpPr>
                <a:spLocks/>
              </p:cNvSpPr>
              <p:nvPr/>
            </p:nvSpPr>
            <p:spPr bwMode="auto">
              <a:xfrm>
                <a:off x="1498" y="2146"/>
                <a:ext cx="103" cy="48"/>
              </a:xfrm>
              <a:custGeom>
                <a:avLst/>
                <a:gdLst>
                  <a:gd name="T0" fmla="*/ 540 w 45"/>
                  <a:gd name="T1" fmla="*/ 110 h 21"/>
                  <a:gd name="T2" fmla="*/ 0 w 45"/>
                  <a:gd name="T3" fmla="*/ 251 h 21"/>
                  <a:gd name="T4" fmla="*/ 0 w 45"/>
                  <a:gd name="T5" fmla="*/ 0 h 21"/>
                  <a:gd name="T6" fmla="*/ 540 w 45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1"/>
                  <a:gd name="T14" fmla="*/ 45 w 45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1">
                    <a:moveTo>
                      <a:pt x="45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8" name="Line 3073"/>
              <p:cNvSpPr>
                <a:spLocks noChangeShapeType="1"/>
              </p:cNvSpPr>
              <p:nvPr/>
            </p:nvSpPr>
            <p:spPr bwMode="auto">
              <a:xfrm>
                <a:off x="740" y="2267"/>
                <a:ext cx="1000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59" name="Freeform 3074"/>
              <p:cNvSpPr>
                <a:spLocks/>
              </p:cNvSpPr>
              <p:nvPr/>
            </p:nvSpPr>
            <p:spPr bwMode="auto">
              <a:xfrm>
                <a:off x="1644" y="2246"/>
                <a:ext cx="96" cy="46"/>
              </a:xfrm>
              <a:custGeom>
                <a:avLst/>
                <a:gdLst>
                  <a:gd name="T0" fmla="*/ 501 w 42"/>
                  <a:gd name="T1" fmla="*/ 110 h 20"/>
                  <a:gd name="T2" fmla="*/ 0 w 42"/>
                  <a:gd name="T3" fmla="*/ 244 h 20"/>
                  <a:gd name="T4" fmla="*/ 0 w 42"/>
                  <a:gd name="T5" fmla="*/ 0 h 20"/>
                  <a:gd name="T6" fmla="*/ 501 w 42"/>
                  <a:gd name="T7" fmla="*/ 110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20"/>
                  <a:gd name="T14" fmla="*/ 42 w 42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20">
                    <a:moveTo>
                      <a:pt x="42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2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0" name="Line 3075"/>
              <p:cNvSpPr>
                <a:spLocks noChangeShapeType="1"/>
              </p:cNvSpPr>
              <p:nvPr/>
            </p:nvSpPr>
            <p:spPr bwMode="auto">
              <a:xfrm>
                <a:off x="740" y="2365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1" name="Freeform 3076"/>
              <p:cNvSpPr>
                <a:spLocks/>
              </p:cNvSpPr>
              <p:nvPr/>
            </p:nvSpPr>
            <p:spPr bwMode="auto">
              <a:xfrm>
                <a:off x="1724" y="2339"/>
                <a:ext cx="102" cy="53"/>
              </a:xfrm>
              <a:custGeom>
                <a:avLst/>
                <a:gdLst>
                  <a:gd name="T0" fmla="*/ 524 w 45"/>
                  <a:gd name="T1" fmla="*/ 134 h 23"/>
                  <a:gd name="T2" fmla="*/ 0 w 45"/>
                  <a:gd name="T3" fmla="*/ 281 h 23"/>
                  <a:gd name="T4" fmla="*/ 0 w 45"/>
                  <a:gd name="T5" fmla="*/ 0 h 23"/>
                  <a:gd name="T6" fmla="*/ 524 w 45"/>
                  <a:gd name="T7" fmla="*/ 134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2" name="Line 3077"/>
              <p:cNvSpPr>
                <a:spLocks noChangeShapeType="1"/>
              </p:cNvSpPr>
              <p:nvPr/>
            </p:nvSpPr>
            <p:spPr bwMode="auto">
              <a:xfrm>
                <a:off x="740" y="2465"/>
                <a:ext cx="1141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3" name="Freeform 3078"/>
              <p:cNvSpPr>
                <a:spLocks/>
              </p:cNvSpPr>
              <p:nvPr/>
            </p:nvSpPr>
            <p:spPr bwMode="auto">
              <a:xfrm>
                <a:off x="1778" y="2437"/>
                <a:ext cx="103" cy="53"/>
              </a:xfrm>
              <a:custGeom>
                <a:avLst/>
                <a:gdLst>
                  <a:gd name="T0" fmla="*/ 540 w 45"/>
                  <a:gd name="T1" fmla="*/ 150 h 23"/>
                  <a:gd name="T2" fmla="*/ 0 w 45"/>
                  <a:gd name="T3" fmla="*/ 281 h 23"/>
                  <a:gd name="T4" fmla="*/ 0 w 45"/>
                  <a:gd name="T5" fmla="*/ 0 h 23"/>
                  <a:gd name="T6" fmla="*/ 540 w 45"/>
                  <a:gd name="T7" fmla="*/ 150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4" name="Line 3079"/>
              <p:cNvSpPr>
                <a:spLocks noChangeShapeType="1"/>
              </p:cNvSpPr>
              <p:nvPr/>
            </p:nvSpPr>
            <p:spPr bwMode="auto">
              <a:xfrm>
                <a:off x="740" y="2563"/>
                <a:ext cx="1157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5" name="Freeform 3080"/>
              <p:cNvSpPr>
                <a:spLocks/>
              </p:cNvSpPr>
              <p:nvPr/>
            </p:nvSpPr>
            <p:spPr bwMode="auto">
              <a:xfrm>
                <a:off x="1794" y="2538"/>
                <a:ext cx="103" cy="52"/>
              </a:xfrm>
              <a:custGeom>
                <a:avLst/>
                <a:gdLst>
                  <a:gd name="T0" fmla="*/ 540 w 45"/>
                  <a:gd name="T1" fmla="*/ 129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29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6" name="Line 3081"/>
              <p:cNvSpPr>
                <a:spLocks noChangeShapeType="1"/>
              </p:cNvSpPr>
              <p:nvPr/>
            </p:nvSpPr>
            <p:spPr bwMode="auto">
              <a:xfrm>
                <a:off x="740" y="2663"/>
                <a:ext cx="113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7" name="Freeform 3082"/>
              <p:cNvSpPr>
                <a:spLocks/>
              </p:cNvSpPr>
              <p:nvPr/>
            </p:nvSpPr>
            <p:spPr bwMode="auto">
              <a:xfrm>
                <a:off x="1771" y="2636"/>
                <a:ext cx="103" cy="52"/>
              </a:xfrm>
              <a:custGeom>
                <a:avLst/>
                <a:gdLst>
                  <a:gd name="T0" fmla="*/ 540 w 45"/>
                  <a:gd name="T1" fmla="*/ 138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38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8" name="Line 3083"/>
              <p:cNvSpPr>
                <a:spLocks noChangeShapeType="1"/>
              </p:cNvSpPr>
              <p:nvPr/>
            </p:nvSpPr>
            <p:spPr bwMode="auto">
              <a:xfrm>
                <a:off x="740" y="2761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69" name="Freeform 3084"/>
              <p:cNvSpPr>
                <a:spLocks/>
              </p:cNvSpPr>
              <p:nvPr/>
            </p:nvSpPr>
            <p:spPr bwMode="auto">
              <a:xfrm>
                <a:off x="1724" y="2736"/>
                <a:ext cx="102" cy="46"/>
              </a:xfrm>
              <a:custGeom>
                <a:avLst/>
                <a:gdLst>
                  <a:gd name="T0" fmla="*/ 524 w 45"/>
                  <a:gd name="T1" fmla="*/ 131 h 20"/>
                  <a:gd name="T2" fmla="*/ 0 w 45"/>
                  <a:gd name="T3" fmla="*/ 244 h 20"/>
                  <a:gd name="T4" fmla="*/ 0 w 45"/>
                  <a:gd name="T5" fmla="*/ 0 h 20"/>
                  <a:gd name="T6" fmla="*/ 524 w 45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0" name="Line 3085"/>
              <p:cNvSpPr>
                <a:spLocks noChangeShapeType="1"/>
              </p:cNvSpPr>
              <p:nvPr/>
            </p:nvSpPr>
            <p:spPr bwMode="auto">
              <a:xfrm>
                <a:off x="740" y="2861"/>
                <a:ext cx="995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1" name="Freeform 3086"/>
              <p:cNvSpPr>
                <a:spLocks/>
              </p:cNvSpPr>
              <p:nvPr/>
            </p:nvSpPr>
            <p:spPr bwMode="auto">
              <a:xfrm>
                <a:off x="1637" y="2834"/>
                <a:ext cx="98" cy="48"/>
              </a:xfrm>
              <a:custGeom>
                <a:avLst/>
                <a:gdLst>
                  <a:gd name="T0" fmla="*/ 508 w 43"/>
                  <a:gd name="T1" fmla="*/ 142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42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12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2" name="Line 3087"/>
              <p:cNvSpPr>
                <a:spLocks noChangeShapeType="1"/>
              </p:cNvSpPr>
              <p:nvPr/>
            </p:nvSpPr>
            <p:spPr bwMode="auto">
              <a:xfrm>
                <a:off x="740" y="2959"/>
                <a:ext cx="854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3" name="Freeform 3088"/>
              <p:cNvSpPr>
                <a:spLocks/>
              </p:cNvSpPr>
              <p:nvPr/>
            </p:nvSpPr>
            <p:spPr bwMode="auto">
              <a:xfrm>
                <a:off x="1494" y="2934"/>
                <a:ext cx="100" cy="46"/>
              </a:xfrm>
              <a:custGeom>
                <a:avLst/>
                <a:gdLst>
                  <a:gd name="T0" fmla="*/ 516 w 44"/>
                  <a:gd name="T1" fmla="*/ 131 h 20"/>
                  <a:gd name="T2" fmla="*/ 0 w 44"/>
                  <a:gd name="T3" fmla="*/ 244 h 20"/>
                  <a:gd name="T4" fmla="*/ 0 w 44"/>
                  <a:gd name="T5" fmla="*/ 0 h 20"/>
                  <a:gd name="T6" fmla="*/ 516 w 44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4"/>
                  <a:gd name="T13" fmla="*/ 0 h 20"/>
                  <a:gd name="T14" fmla="*/ 44 w 44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4" h="20">
                    <a:moveTo>
                      <a:pt x="44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4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4" name="Line 3089"/>
              <p:cNvSpPr>
                <a:spLocks noChangeShapeType="1"/>
              </p:cNvSpPr>
              <p:nvPr/>
            </p:nvSpPr>
            <p:spPr bwMode="auto">
              <a:xfrm>
                <a:off x="740" y="3053"/>
                <a:ext cx="62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5" name="Freeform 3090"/>
              <p:cNvSpPr>
                <a:spLocks/>
              </p:cNvSpPr>
              <p:nvPr/>
            </p:nvSpPr>
            <p:spPr bwMode="auto">
              <a:xfrm>
                <a:off x="1266" y="3032"/>
                <a:ext cx="98" cy="48"/>
              </a:xfrm>
              <a:custGeom>
                <a:avLst/>
                <a:gdLst>
                  <a:gd name="T0" fmla="*/ 508 w 43"/>
                  <a:gd name="T1" fmla="*/ 110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4776" name="Line 3091"/>
              <p:cNvSpPr>
                <a:spLocks noChangeShapeType="1"/>
              </p:cNvSpPr>
              <p:nvPr/>
            </p:nvSpPr>
            <p:spPr bwMode="auto">
              <a:xfrm flipV="1"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4747" name="Rectangle 6248" descr="Diagonal weit nach oben"/>
            <p:cNvSpPr>
              <a:spLocks noChangeArrowheads="1"/>
            </p:cNvSpPr>
            <p:nvPr/>
          </p:nvSpPr>
          <p:spPr bwMode="auto">
            <a:xfrm>
              <a:off x="738" y="187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4748" name="Rectangle 6249" descr="Diagonal weit nach oben"/>
            <p:cNvSpPr>
              <a:spLocks noChangeArrowheads="1"/>
            </p:cNvSpPr>
            <p:nvPr/>
          </p:nvSpPr>
          <p:spPr bwMode="auto">
            <a:xfrm>
              <a:off x="738" y="316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grpSp>
        <p:nvGrpSpPr>
          <p:cNvPr id="5" name="Group 6264"/>
          <p:cNvGrpSpPr>
            <a:grpSpLocks/>
          </p:cNvGrpSpPr>
          <p:nvPr/>
        </p:nvGrpSpPr>
        <p:grpSpPr bwMode="auto">
          <a:xfrm>
            <a:off x="6324600" y="1752600"/>
            <a:ext cx="2743200" cy="4008438"/>
            <a:chOff x="3984" y="1104"/>
            <a:chExt cx="1728" cy="2525"/>
          </a:xfrm>
        </p:grpSpPr>
        <p:pic>
          <p:nvPicPr>
            <p:cNvPr id="584718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72" y="1440"/>
              <a:ext cx="8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719" name="Line 8"/>
            <p:cNvSpPr>
              <a:spLocks noChangeShapeType="1"/>
            </p:cNvSpPr>
            <p:nvPr/>
          </p:nvSpPr>
          <p:spPr bwMode="auto">
            <a:xfrm>
              <a:off x="4701" y="1728"/>
              <a:ext cx="44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84720" name="Text Box 9"/>
            <p:cNvSpPr txBox="1">
              <a:spLocks noChangeArrowheads="1"/>
            </p:cNvSpPr>
            <p:nvPr/>
          </p:nvSpPr>
          <p:spPr bwMode="auto">
            <a:xfrm>
              <a:off x="3984" y="1104"/>
              <a:ext cx="1296" cy="269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/>
                <a:t>shear flow</a:t>
              </a:r>
            </a:p>
          </p:txBody>
        </p:sp>
        <p:grpSp>
          <p:nvGrpSpPr>
            <p:cNvPr id="584721" name="Group 6253"/>
            <p:cNvGrpSpPr>
              <a:grpSpLocks/>
            </p:cNvGrpSpPr>
            <p:nvPr/>
          </p:nvGrpSpPr>
          <p:grpSpPr bwMode="auto">
            <a:xfrm>
              <a:off x="4356" y="1872"/>
              <a:ext cx="1260" cy="1386"/>
              <a:chOff x="4500" y="1866"/>
              <a:chExt cx="1260" cy="1386"/>
            </a:xfrm>
          </p:grpSpPr>
          <p:sp>
            <p:nvSpPr>
              <p:cNvPr id="584723" name="Rectangle 6247"/>
              <p:cNvSpPr>
                <a:spLocks noChangeArrowheads="1"/>
              </p:cNvSpPr>
              <p:nvPr/>
            </p:nvSpPr>
            <p:spPr bwMode="auto">
              <a:xfrm>
                <a:off x="4500" y="1968"/>
                <a:ext cx="1260" cy="1188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grpSp>
            <p:nvGrpSpPr>
              <p:cNvPr id="584724" name="Group 6246"/>
              <p:cNvGrpSpPr>
                <a:grpSpLocks/>
              </p:cNvGrpSpPr>
              <p:nvPr/>
            </p:nvGrpSpPr>
            <p:grpSpPr bwMode="auto">
              <a:xfrm>
                <a:off x="4740" y="1968"/>
                <a:ext cx="636" cy="1185"/>
                <a:chOff x="3589" y="1968"/>
                <a:chExt cx="636" cy="1185"/>
              </a:xfrm>
            </p:grpSpPr>
            <p:sp>
              <p:nvSpPr>
                <p:cNvPr id="584727" name="Freeform 3042"/>
                <p:cNvSpPr>
                  <a:spLocks/>
                </p:cNvSpPr>
                <p:nvPr/>
              </p:nvSpPr>
              <p:spPr bwMode="auto">
                <a:xfrm>
                  <a:off x="3589" y="3044"/>
                  <a:ext cx="636" cy="109"/>
                </a:xfrm>
                <a:custGeom>
                  <a:avLst/>
                  <a:gdLst>
                    <a:gd name="T0" fmla="*/ 0 w 118"/>
                    <a:gd name="T1" fmla="*/ 2938 h 21"/>
                    <a:gd name="T2" fmla="*/ 3600 w 118"/>
                    <a:gd name="T3" fmla="*/ 2668 h 21"/>
                    <a:gd name="T4" fmla="*/ 7061 w 118"/>
                    <a:gd name="T5" fmla="*/ 2372 h 21"/>
                    <a:gd name="T6" fmla="*/ 10165 w 118"/>
                    <a:gd name="T7" fmla="*/ 2102 h 21"/>
                    <a:gd name="T8" fmla="*/ 12984 w 118"/>
                    <a:gd name="T9" fmla="*/ 1671 h 21"/>
                    <a:gd name="T10" fmla="*/ 15339 w 118"/>
                    <a:gd name="T11" fmla="*/ 1401 h 21"/>
                    <a:gd name="T12" fmla="*/ 17226 w 118"/>
                    <a:gd name="T13" fmla="*/ 971 h 21"/>
                    <a:gd name="T14" fmla="*/ 18158 w 118"/>
                    <a:gd name="T15" fmla="*/ 566 h 21"/>
                    <a:gd name="T16" fmla="*/ 18476 w 118"/>
                    <a:gd name="T17" fmla="*/ 0 h 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8"/>
                    <a:gd name="T28" fmla="*/ 0 h 21"/>
                    <a:gd name="T29" fmla="*/ 118 w 118"/>
                    <a:gd name="T30" fmla="*/ 21 h 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8" h="21">
                      <a:moveTo>
                        <a:pt x="0" y="21"/>
                      </a:moveTo>
                      <a:lnTo>
                        <a:pt x="23" y="19"/>
                      </a:lnTo>
                      <a:lnTo>
                        <a:pt x="45" y="17"/>
                      </a:lnTo>
                      <a:lnTo>
                        <a:pt x="65" y="15"/>
                      </a:lnTo>
                      <a:lnTo>
                        <a:pt x="83" y="12"/>
                      </a:lnTo>
                      <a:lnTo>
                        <a:pt x="98" y="10"/>
                      </a:lnTo>
                      <a:lnTo>
                        <a:pt x="110" y="7"/>
                      </a:lnTo>
                      <a:lnTo>
                        <a:pt x="116" y="4"/>
                      </a:lnTo>
                      <a:lnTo>
                        <a:pt x="118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28" name="Freeform 3043"/>
                <p:cNvSpPr>
                  <a:spLocks/>
                </p:cNvSpPr>
                <p:nvPr/>
              </p:nvSpPr>
              <p:spPr bwMode="auto">
                <a:xfrm>
                  <a:off x="3612" y="2684"/>
                  <a:ext cx="613" cy="360"/>
                </a:xfrm>
                <a:custGeom>
                  <a:avLst/>
                  <a:gdLst>
                    <a:gd name="T0" fmla="*/ 17723 w 114"/>
                    <a:gd name="T1" fmla="*/ 9798 h 69"/>
                    <a:gd name="T2" fmla="*/ 17406 w 114"/>
                    <a:gd name="T3" fmla="*/ 9527 h 69"/>
                    <a:gd name="T4" fmla="*/ 16798 w 114"/>
                    <a:gd name="T5" fmla="*/ 9094 h 69"/>
                    <a:gd name="T6" fmla="*/ 16019 w 114"/>
                    <a:gd name="T7" fmla="*/ 8791 h 69"/>
                    <a:gd name="T8" fmla="*/ 15094 w 114"/>
                    <a:gd name="T9" fmla="*/ 8384 h 69"/>
                    <a:gd name="T10" fmla="*/ 13852 w 114"/>
                    <a:gd name="T11" fmla="*/ 7946 h 69"/>
                    <a:gd name="T12" fmla="*/ 12604 w 114"/>
                    <a:gd name="T13" fmla="*/ 7377 h 69"/>
                    <a:gd name="T14" fmla="*/ 11190 w 114"/>
                    <a:gd name="T15" fmla="*/ 6970 h 69"/>
                    <a:gd name="T16" fmla="*/ 9631 w 114"/>
                    <a:gd name="T17" fmla="*/ 6397 h 69"/>
                    <a:gd name="T18" fmla="*/ 8243 w 114"/>
                    <a:gd name="T19" fmla="*/ 5687 h 69"/>
                    <a:gd name="T20" fmla="*/ 6678 w 114"/>
                    <a:gd name="T21" fmla="*/ 5118 h 69"/>
                    <a:gd name="T22" fmla="*/ 5291 w 114"/>
                    <a:gd name="T23" fmla="*/ 4409 h 69"/>
                    <a:gd name="T24" fmla="*/ 3877 w 114"/>
                    <a:gd name="T25" fmla="*/ 3537 h 69"/>
                    <a:gd name="T26" fmla="*/ 2629 w 114"/>
                    <a:gd name="T27" fmla="*/ 2833 h 69"/>
                    <a:gd name="T28" fmla="*/ 1559 w 114"/>
                    <a:gd name="T29" fmla="*/ 1852 h 69"/>
                    <a:gd name="T30" fmla="*/ 780 w 114"/>
                    <a:gd name="T31" fmla="*/ 1007 h 69"/>
                    <a:gd name="T32" fmla="*/ 0 w 114"/>
                    <a:gd name="T33" fmla="*/ 0 h 6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4"/>
                    <a:gd name="T52" fmla="*/ 0 h 69"/>
                    <a:gd name="T53" fmla="*/ 114 w 114"/>
                    <a:gd name="T54" fmla="*/ 69 h 6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4" h="69">
                      <a:moveTo>
                        <a:pt x="114" y="69"/>
                      </a:moveTo>
                      <a:lnTo>
                        <a:pt x="112" y="67"/>
                      </a:lnTo>
                      <a:lnTo>
                        <a:pt x="108" y="64"/>
                      </a:lnTo>
                      <a:lnTo>
                        <a:pt x="103" y="62"/>
                      </a:lnTo>
                      <a:lnTo>
                        <a:pt x="97" y="59"/>
                      </a:lnTo>
                      <a:lnTo>
                        <a:pt x="89" y="56"/>
                      </a:lnTo>
                      <a:lnTo>
                        <a:pt x="81" y="52"/>
                      </a:lnTo>
                      <a:lnTo>
                        <a:pt x="72" y="49"/>
                      </a:lnTo>
                      <a:lnTo>
                        <a:pt x="62" y="45"/>
                      </a:lnTo>
                      <a:lnTo>
                        <a:pt x="53" y="40"/>
                      </a:lnTo>
                      <a:lnTo>
                        <a:pt x="43" y="36"/>
                      </a:lnTo>
                      <a:lnTo>
                        <a:pt x="34" y="31"/>
                      </a:lnTo>
                      <a:lnTo>
                        <a:pt x="25" y="25"/>
                      </a:lnTo>
                      <a:lnTo>
                        <a:pt x="17" y="20"/>
                      </a:lnTo>
                      <a:lnTo>
                        <a:pt x="10" y="13"/>
                      </a:lnTo>
                      <a:lnTo>
                        <a:pt x="5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29" name="Freeform 3044"/>
                <p:cNvSpPr>
                  <a:spLocks/>
                </p:cNvSpPr>
                <p:nvPr/>
              </p:nvSpPr>
              <p:spPr bwMode="auto">
                <a:xfrm>
                  <a:off x="3589" y="2558"/>
                  <a:ext cx="23" cy="126"/>
                </a:xfrm>
                <a:custGeom>
                  <a:avLst/>
                  <a:gdLst>
                    <a:gd name="T0" fmla="*/ 759 w 4"/>
                    <a:gd name="T1" fmla="*/ 3470 h 24"/>
                    <a:gd name="T2" fmla="*/ 397 w 4"/>
                    <a:gd name="T3" fmla="*/ 2620 h 24"/>
                    <a:gd name="T4" fmla="*/ 195 w 4"/>
                    <a:gd name="T5" fmla="*/ 1738 h 24"/>
                    <a:gd name="T6" fmla="*/ 0 w 4"/>
                    <a:gd name="T7" fmla="*/ 1018 h 24"/>
                    <a:gd name="T8" fmla="*/ 0 w 4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24"/>
                    <a:gd name="T17" fmla="*/ 4 w 4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24">
                      <a:moveTo>
                        <a:pt x="4" y="24"/>
                      </a:moveTo>
                      <a:lnTo>
                        <a:pt x="2" y="18"/>
                      </a:lnTo>
                      <a:lnTo>
                        <a:pt x="1" y="12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0" name="Freeform 3045"/>
                <p:cNvSpPr>
                  <a:spLocks/>
                </p:cNvSpPr>
                <p:nvPr/>
              </p:nvSpPr>
              <p:spPr bwMode="auto">
                <a:xfrm>
                  <a:off x="3589" y="1968"/>
                  <a:ext cx="636" cy="109"/>
                </a:xfrm>
                <a:custGeom>
                  <a:avLst/>
                  <a:gdLst>
                    <a:gd name="T0" fmla="*/ 0 w 118"/>
                    <a:gd name="T1" fmla="*/ 0 h 21"/>
                    <a:gd name="T2" fmla="*/ 3600 w 118"/>
                    <a:gd name="T3" fmla="*/ 270 h 21"/>
                    <a:gd name="T4" fmla="*/ 7061 w 118"/>
                    <a:gd name="T5" fmla="*/ 566 h 21"/>
                    <a:gd name="T6" fmla="*/ 10165 w 118"/>
                    <a:gd name="T7" fmla="*/ 836 h 21"/>
                    <a:gd name="T8" fmla="*/ 12984 w 118"/>
                    <a:gd name="T9" fmla="*/ 1266 h 21"/>
                    <a:gd name="T10" fmla="*/ 15339 w 118"/>
                    <a:gd name="T11" fmla="*/ 1536 h 21"/>
                    <a:gd name="T12" fmla="*/ 17226 w 118"/>
                    <a:gd name="T13" fmla="*/ 1967 h 21"/>
                    <a:gd name="T14" fmla="*/ 18158 w 118"/>
                    <a:gd name="T15" fmla="*/ 2372 h 21"/>
                    <a:gd name="T16" fmla="*/ 18476 w 118"/>
                    <a:gd name="T17" fmla="*/ 2938 h 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8"/>
                    <a:gd name="T28" fmla="*/ 0 h 21"/>
                    <a:gd name="T29" fmla="*/ 118 w 118"/>
                    <a:gd name="T30" fmla="*/ 21 h 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8" h="21">
                      <a:moveTo>
                        <a:pt x="0" y="0"/>
                      </a:moveTo>
                      <a:lnTo>
                        <a:pt x="23" y="2"/>
                      </a:lnTo>
                      <a:lnTo>
                        <a:pt x="45" y="4"/>
                      </a:lnTo>
                      <a:lnTo>
                        <a:pt x="65" y="6"/>
                      </a:lnTo>
                      <a:lnTo>
                        <a:pt x="83" y="9"/>
                      </a:lnTo>
                      <a:lnTo>
                        <a:pt x="98" y="11"/>
                      </a:lnTo>
                      <a:lnTo>
                        <a:pt x="110" y="14"/>
                      </a:lnTo>
                      <a:lnTo>
                        <a:pt x="116" y="17"/>
                      </a:lnTo>
                      <a:lnTo>
                        <a:pt x="118" y="21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1" name="Freeform 3046"/>
                <p:cNvSpPr>
                  <a:spLocks/>
                </p:cNvSpPr>
                <p:nvPr/>
              </p:nvSpPr>
              <p:spPr bwMode="auto">
                <a:xfrm>
                  <a:off x="3612" y="2077"/>
                  <a:ext cx="613" cy="360"/>
                </a:xfrm>
                <a:custGeom>
                  <a:avLst/>
                  <a:gdLst>
                    <a:gd name="T0" fmla="*/ 17723 w 114"/>
                    <a:gd name="T1" fmla="*/ 0 h 69"/>
                    <a:gd name="T2" fmla="*/ 17406 w 114"/>
                    <a:gd name="T3" fmla="*/ 271 h 69"/>
                    <a:gd name="T4" fmla="*/ 16798 w 114"/>
                    <a:gd name="T5" fmla="*/ 710 h 69"/>
                    <a:gd name="T6" fmla="*/ 16019 w 114"/>
                    <a:gd name="T7" fmla="*/ 1007 h 69"/>
                    <a:gd name="T8" fmla="*/ 15094 w 114"/>
                    <a:gd name="T9" fmla="*/ 1414 h 69"/>
                    <a:gd name="T10" fmla="*/ 13852 w 114"/>
                    <a:gd name="T11" fmla="*/ 1852 h 69"/>
                    <a:gd name="T12" fmla="*/ 12604 w 114"/>
                    <a:gd name="T13" fmla="*/ 2421 h 69"/>
                    <a:gd name="T14" fmla="*/ 11190 w 114"/>
                    <a:gd name="T15" fmla="*/ 2833 h 69"/>
                    <a:gd name="T16" fmla="*/ 9631 w 114"/>
                    <a:gd name="T17" fmla="*/ 3402 h 69"/>
                    <a:gd name="T18" fmla="*/ 8243 w 114"/>
                    <a:gd name="T19" fmla="*/ 4111 h 69"/>
                    <a:gd name="T20" fmla="*/ 6678 w 114"/>
                    <a:gd name="T21" fmla="*/ 4680 h 69"/>
                    <a:gd name="T22" fmla="*/ 5291 w 114"/>
                    <a:gd name="T23" fmla="*/ 5390 h 69"/>
                    <a:gd name="T24" fmla="*/ 3877 w 114"/>
                    <a:gd name="T25" fmla="*/ 6261 h 69"/>
                    <a:gd name="T26" fmla="*/ 2629 w 114"/>
                    <a:gd name="T27" fmla="*/ 6970 h 69"/>
                    <a:gd name="T28" fmla="*/ 1559 w 114"/>
                    <a:gd name="T29" fmla="*/ 7946 h 69"/>
                    <a:gd name="T30" fmla="*/ 780 w 114"/>
                    <a:gd name="T31" fmla="*/ 8791 h 69"/>
                    <a:gd name="T32" fmla="*/ 0 w 114"/>
                    <a:gd name="T33" fmla="*/ 9798 h 6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4"/>
                    <a:gd name="T52" fmla="*/ 0 h 69"/>
                    <a:gd name="T53" fmla="*/ 114 w 114"/>
                    <a:gd name="T54" fmla="*/ 69 h 6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4" h="69">
                      <a:moveTo>
                        <a:pt x="114" y="0"/>
                      </a:moveTo>
                      <a:lnTo>
                        <a:pt x="112" y="2"/>
                      </a:lnTo>
                      <a:lnTo>
                        <a:pt x="108" y="5"/>
                      </a:lnTo>
                      <a:lnTo>
                        <a:pt x="103" y="7"/>
                      </a:lnTo>
                      <a:lnTo>
                        <a:pt x="97" y="10"/>
                      </a:lnTo>
                      <a:lnTo>
                        <a:pt x="89" y="13"/>
                      </a:lnTo>
                      <a:lnTo>
                        <a:pt x="81" y="17"/>
                      </a:lnTo>
                      <a:lnTo>
                        <a:pt x="72" y="20"/>
                      </a:lnTo>
                      <a:lnTo>
                        <a:pt x="62" y="24"/>
                      </a:lnTo>
                      <a:lnTo>
                        <a:pt x="53" y="29"/>
                      </a:lnTo>
                      <a:lnTo>
                        <a:pt x="43" y="33"/>
                      </a:lnTo>
                      <a:lnTo>
                        <a:pt x="34" y="38"/>
                      </a:lnTo>
                      <a:lnTo>
                        <a:pt x="25" y="44"/>
                      </a:lnTo>
                      <a:lnTo>
                        <a:pt x="17" y="49"/>
                      </a:lnTo>
                      <a:lnTo>
                        <a:pt x="10" y="56"/>
                      </a:lnTo>
                      <a:lnTo>
                        <a:pt x="5" y="62"/>
                      </a:lnTo>
                      <a:lnTo>
                        <a:pt x="0" y="69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2" name="Freeform 3047"/>
                <p:cNvSpPr>
                  <a:spLocks/>
                </p:cNvSpPr>
                <p:nvPr/>
              </p:nvSpPr>
              <p:spPr bwMode="auto">
                <a:xfrm>
                  <a:off x="3589" y="2437"/>
                  <a:ext cx="23" cy="121"/>
                </a:xfrm>
                <a:custGeom>
                  <a:avLst/>
                  <a:gdLst>
                    <a:gd name="T0" fmla="*/ 759 w 4"/>
                    <a:gd name="T1" fmla="*/ 0 h 23"/>
                    <a:gd name="T2" fmla="*/ 397 w 4"/>
                    <a:gd name="T3" fmla="*/ 884 h 23"/>
                    <a:gd name="T4" fmla="*/ 195 w 4"/>
                    <a:gd name="T5" fmla="*/ 1741 h 23"/>
                    <a:gd name="T6" fmla="*/ 0 w 4"/>
                    <a:gd name="T7" fmla="*/ 2462 h 23"/>
                    <a:gd name="T8" fmla="*/ 0 w 4"/>
                    <a:gd name="T9" fmla="*/ 3351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23"/>
                    <a:gd name="T17" fmla="*/ 4 w 4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23">
                      <a:moveTo>
                        <a:pt x="4" y="0"/>
                      </a:moveTo>
                      <a:lnTo>
                        <a:pt x="2" y="6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3" name="Line 3048"/>
                <p:cNvSpPr>
                  <a:spLocks noChangeShapeType="1"/>
                </p:cNvSpPr>
                <p:nvPr/>
              </p:nvSpPr>
              <p:spPr bwMode="auto">
                <a:xfrm>
                  <a:off x="3589" y="1968"/>
                  <a:ext cx="3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4" name="Line 3049"/>
                <p:cNvSpPr>
                  <a:spLocks noChangeShapeType="1"/>
                </p:cNvSpPr>
                <p:nvPr/>
              </p:nvSpPr>
              <p:spPr bwMode="auto">
                <a:xfrm>
                  <a:off x="3589" y="2073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5" name="Line 3050"/>
                <p:cNvSpPr>
                  <a:spLocks noChangeShapeType="1"/>
                </p:cNvSpPr>
                <p:nvPr/>
              </p:nvSpPr>
              <p:spPr bwMode="auto">
                <a:xfrm>
                  <a:off x="3589" y="2173"/>
                  <a:ext cx="3" cy="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6" name="Line 3051"/>
                <p:cNvSpPr>
                  <a:spLocks noChangeShapeType="1"/>
                </p:cNvSpPr>
                <p:nvPr/>
              </p:nvSpPr>
              <p:spPr bwMode="auto">
                <a:xfrm>
                  <a:off x="3589" y="2276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7" name="Line 3052"/>
                <p:cNvSpPr>
                  <a:spLocks noChangeShapeType="1"/>
                </p:cNvSpPr>
                <p:nvPr/>
              </p:nvSpPr>
              <p:spPr bwMode="auto">
                <a:xfrm>
                  <a:off x="3589" y="2376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8" name="Line 3053"/>
                <p:cNvSpPr>
                  <a:spLocks noChangeShapeType="1"/>
                </p:cNvSpPr>
                <p:nvPr/>
              </p:nvSpPr>
              <p:spPr bwMode="auto">
                <a:xfrm>
                  <a:off x="3589" y="2481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39" name="Line 3054"/>
                <p:cNvSpPr>
                  <a:spLocks noChangeShapeType="1"/>
                </p:cNvSpPr>
                <p:nvPr/>
              </p:nvSpPr>
              <p:spPr bwMode="auto">
                <a:xfrm>
                  <a:off x="3589" y="2579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40" name="Line 3055"/>
                <p:cNvSpPr>
                  <a:spLocks noChangeShapeType="1"/>
                </p:cNvSpPr>
                <p:nvPr/>
              </p:nvSpPr>
              <p:spPr bwMode="auto">
                <a:xfrm>
                  <a:off x="3589" y="2684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41" name="Line 3056"/>
                <p:cNvSpPr>
                  <a:spLocks noChangeShapeType="1"/>
                </p:cNvSpPr>
                <p:nvPr/>
              </p:nvSpPr>
              <p:spPr bwMode="auto">
                <a:xfrm>
                  <a:off x="3589" y="2782"/>
                  <a:ext cx="3" cy="6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42" name="Line 3057"/>
                <p:cNvSpPr>
                  <a:spLocks noChangeShapeType="1"/>
                </p:cNvSpPr>
                <p:nvPr/>
              </p:nvSpPr>
              <p:spPr bwMode="auto">
                <a:xfrm>
                  <a:off x="3589" y="2886"/>
                  <a:ext cx="3" cy="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43" name="Line 3058"/>
                <p:cNvSpPr>
                  <a:spLocks noChangeShapeType="1"/>
                </p:cNvSpPr>
                <p:nvPr/>
              </p:nvSpPr>
              <p:spPr bwMode="auto">
                <a:xfrm>
                  <a:off x="3589" y="2991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4744" name="Line 3059"/>
                <p:cNvSpPr>
                  <a:spLocks noChangeShapeType="1"/>
                </p:cNvSpPr>
                <p:nvPr/>
              </p:nvSpPr>
              <p:spPr bwMode="auto">
                <a:xfrm>
                  <a:off x="3589" y="3089"/>
                  <a:ext cx="3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4725" name="Rectangle 6250" descr="Diagonal weit nach oben"/>
              <p:cNvSpPr>
                <a:spLocks noChangeArrowheads="1"/>
              </p:cNvSpPr>
              <p:nvPr/>
            </p:nvSpPr>
            <p:spPr bwMode="auto">
              <a:xfrm>
                <a:off x="4500" y="1866"/>
                <a:ext cx="1248" cy="96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584726" name="Rectangle 6251" descr="Diagonal weit nach oben"/>
              <p:cNvSpPr>
                <a:spLocks noChangeArrowheads="1"/>
              </p:cNvSpPr>
              <p:nvPr/>
            </p:nvSpPr>
            <p:spPr bwMode="auto">
              <a:xfrm>
                <a:off x="4500" y="3156"/>
                <a:ext cx="1248" cy="96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</p:grpSp>
        <p:sp>
          <p:nvSpPr>
            <p:cNvPr id="584722" name="Text Box 6254"/>
            <p:cNvSpPr txBox="1">
              <a:spLocks noChangeArrowheads="1"/>
            </p:cNvSpPr>
            <p:nvPr/>
          </p:nvSpPr>
          <p:spPr bwMode="auto">
            <a:xfrm>
              <a:off x="4176" y="3360"/>
              <a:ext cx="1536" cy="269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/>
                <a:t>shear profile</a:t>
              </a:r>
            </a:p>
          </p:txBody>
        </p:sp>
      </p:grpSp>
      <p:sp>
        <p:nvSpPr>
          <p:cNvPr id="584711" name="Text Box 6255"/>
          <p:cNvSpPr txBox="1">
            <a:spLocks noChangeArrowheads="1"/>
          </p:cNvSpPr>
          <p:nvPr/>
        </p:nvSpPr>
        <p:spPr bwMode="auto">
          <a:xfrm>
            <a:off x="990600" y="5334000"/>
            <a:ext cx="2743200" cy="42703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800" b="1" i="1"/>
              <a:t>velocity profile</a:t>
            </a:r>
          </a:p>
        </p:txBody>
      </p:sp>
      <p:grpSp>
        <p:nvGrpSpPr>
          <p:cNvPr id="8" name="Group 6262"/>
          <p:cNvGrpSpPr>
            <a:grpSpLocks/>
          </p:cNvGrpSpPr>
          <p:nvPr/>
        </p:nvGrpSpPr>
        <p:grpSpPr bwMode="auto">
          <a:xfrm>
            <a:off x="3810000" y="3048000"/>
            <a:ext cx="4724400" cy="2254250"/>
            <a:chOff x="2400" y="1920"/>
            <a:chExt cx="2976" cy="1420"/>
          </a:xfrm>
        </p:grpSpPr>
        <p:sp>
          <p:nvSpPr>
            <p:cNvPr id="584713" name="Text Box 6257"/>
            <p:cNvSpPr txBox="1">
              <a:spLocks noChangeArrowheads="1"/>
            </p:cNvSpPr>
            <p:nvPr/>
          </p:nvSpPr>
          <p:spPr bwMode="auto">
            <a:xfrm>
              <a:off x="2400" y="2880"/>
              <a:ext cx="1728" cy="46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>
                  <a:solidFill>
                    <a:schemeClr val="tx1"/>
                  </a:solidFill>
                </a:rPr>
                <a:t>highest shear rate at the border</a:t>
              </a:r>
            </a:p>
          </p:txBody>
        </p:sp>
        <p:sp>
          <p:nvSpPr>
            <p:cNvPr id="584714" name="Line 6258"/>
            <p:cNvSpPr>
              <a:spLocks noChangeShapeType="1"/>
            </p:cNvSpPr>
            <p:nvPr/>
          </p:nvSpPr>
          <p:spPr bwMode="auto">
            <a:xfrm flipV="1">
              <a:off x="4080" y="3024"/>
              <a:ext cx="864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84715" name="Oval 6259"/>
            <p:cNvSpPr>
              <a:spLocks noChangeArrowheads="1"/>
            </p:cNvSpPr>
            <p:nvPr/>
          </p:nvSpPr>
          <p:spPr bwMode="auto">
            <a:xfrm>
              <a:off x="4800" y="2832"/>
              <a:ext cx="576" cy="38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4716" name="Oval 6260"/>
            <p:cNvSpPr>
              <a:spLocks noChangeArrowheads="1"/>
            </p:cNvSpPr>
            <p:nvPr/>
          </p:nvSpPr>
          <p:spPr bwMode="auto">
            <a:xfrm>
              <a:off x="4800" y="1920"/>
              <a:ext cx="576" cy="38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4717" name="Line 6261"/>
            <p:cNvSpPr>
              <a:spLocks noChangeShapeType="1"/>
            </p:cNvSpPr>
            <p:nvPr/>
          </p:nvSpPr>
          <p:spPr bwMode="auto">
            <a:xfrm flipV="1">
              <a:off x="4080" y="2112"/>
              <a:ext cx="912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7" grpId="0" animBg="1" autoUpdateAnimBg="0"/>
      <p:bldP spid="53351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17" name="Text Box 13"/>
          <p:cNvSpPr txBox="1">
            <a:spLocks noChangeArrowheads="1"/>
          </p:cNvSpPr>
          <p:nvPr/>
        </p:nvSpPr>
        <p:spPr bwMode="auto">
          <a:xfrm>
            <a:off x="1066800" y="1981200"/>
            <a:ext cx="3276600" cy="7302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bg1"/>
                </a:solidFill>
              </a:rPr>
              <a:t>zero velocity at wall (melt sticks at wall)</a:t>
            </a:r>
          </a:p>
        </p:txBody>
      </p:sp>
      <p:sp>
        <p:nvSpPr>
          <p:cNvPr id="533518" name="Text Box 14"/>
          <p:cNvSpPr txBox="1">
            <a:spLocks noChangeArrowheads="1"/>
          </p:cNvSpPr>
          <p:nvPr/>
        </p:nvSpPr>
        <p:spPr bwMode="auto">
          <a:xfrm>
            <a:off x="3352800" y="3505200"/>
            <a:ext cx="2743200" cy="73025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400" b="1">
                <a:solidFill>
                  <a:schemeClr val="tx1"/>
                </a:solidFill>
              </a:rPr>
              <a:t>highest velocity in the centre</a:t>
            </a:r>
          </a:p>
        </p:txBody>
      </p:sp>
      <p:grpSp>
        <p:nvGrpSpPr>
          <p:cNvPr id="552055" name="Group 6263"/>
          <p:cNvGrpSpPr>
            <a:grpSpLocks/>
          </p:cNvGrpSpPr>
          <p:nvPr/>
        </p:nvGrpSpPr>
        <p:grpSpPr bwMode="auto">
          <a:xfrm>
            <a:off x="838200" y="914400"/>
            <a:ext cx="8382000" cy="730250"/>
            <a:chOff x="528" y="576"/>
            <a:chExt cx="5280" cy="460"/>
          </a:xfrm>
        </p:grpSpPr>
        <p:sp>
          <p:nvSpPr>
            <p:cNvPr id="586825" name="Text Box 10"/>
            <p:cNvSpPr txBox="1">
              <a:spLocks noChangeArrowheads="1"/>
            </p:cNvSpPr>
            <p:nvPr/>
          </p:nvSpPr>
          <p:spPr bwMode="auto">
            <a:xfrm>
              <a:off x="528" y="576"/>
              <a:ext cx="2016" cy="46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melt speed gradient across thickness</a:t>
              </a:r>
            </a:p>
          </p:txBody>
        </p:sp>
        <p:sp>
          <p:nvSpPr>
            <p:cNvPr id="586826" name="Text Box 11"/>
            <p:cNvSpPr txBox="1">
              <a:spLocks noChangeArrowheads="1"/>
            </p:cNvSpPr>
            <p:nvPr/>
          </p:nvSpPr>
          <p:spPr bwMode="auto">
            <a:xfrm>
              <a:off x="4176" y="672"/>
              <a:ext cx="1632" cy="230"/>
            </a:xfrm>
            <a:prstGeom prst="rect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/>
                <a:t>generated shear</a:t>
              </a:r>
            </a:p>
          </p:txBody>
        </p:sp>
        <p:sp>
          <p:nvSpPr>
            <p:cNvPr id="586827" name="AutoShape 18"/>
            <p:cNvSpPr>
              <a:spLocks noChangeArrowheads="1"/>
            </p:cNvSpPr>
            <p:nvPr/>
          </p:nvSpPr>
          <p:spPr bwMode="auto">
            <a:xfrm rot="-24152">
              <a:off x="2688" y="720"/>
              <a:ext cx="1344" cy="112"/>
            </a:xfrm>
            <a:prstGeom prst="rightArrow">
              <a:avLst>
                <a:gd name="adj1" fmla="val 50000"/>
                <a:gd name="adj2" fmla="val 300000"/>
              </a:avLst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sp>
        <p:nvSpPr>
          <p:cNvPr id="586756" name="Rectangle 22"/>
          <p:cNvSpPr>
            <a:spLocks noChangeArrowheads="1"/>
          </p:cNvSpPr>
          <p:nvPr/>
        </p:nvSpPr>
        <p:spPr bwMode="auto">
          <a:xfrm>
            <a:off x="282575" y="192088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Shear Flow and Stretch Flow (4)</a:t>
            </a:r>
          </a:p>
        </p:txBody>
      </p:sp>
      <p:grpSp>
        <p:nvGrpSpPr>
          <p:cNvPr id="586757" name="Group 6252"/>
          <p:cNvGrpSpPr>
            <a:grpSpLocks/>
          </p:cNvGrpSpPr>
          <p:nvPr/>
        </p:nvGrpSpPr>
        <p:grpSpPr bwMode="auto">
          <a:xfrm>
            <a:off x="1162050" y="2971800"/>
            <a:ext cx="2000250" cy="2200275"/>
            <a:chOff x="732" y="1872"/>
            <a:chExt cx="1260" cy="1386"/>
          </a:xfrm>
        </p:grpSpPr>
        <p:sp>
          <p:nvSpPr>
            <p:cNvPr id="586793" name="Rectangle 31"/>
            <p:cNvSpPr>
              <a:spLocks noChangeArrowheads="1"/>
            </p:cNvSpPr>
            <p:nvPr/>
          </p:nvSpPr>
          <p:spPr bwMode="auto">
            <a:xfrm>
              <a:off x="732" y="1974"/>
              <a:ext cx="1260" cy="118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grpSp>
          <p:nvGrpSpPr>
            <p:cNvPr id="586794" name="Group 6245"/>
            <p:cNvGrpSpPr>
              <a:grpSpLocks/>
            </p:cNvGrpSpPr>
            <p:nvPr/>
          </p:nvGrpSpPr>
          <p:grpSpPr bwMode="auto">
            <a:xfrm>
              <a:off x="740" y="1968"/>
              <a:ext cx="1157" cy="1185"/>
              <a:chOff x="740" y="1968"/>
              <a:chExt cx="1157" cy="1185"/>
            </a:xfrm>
          </p:grpSpPr>
          <p:sp>
            <p:nvSpPr>
              <p:cNvPr id="586797" name="Freeform 3064"/>
              <p:cNvSpPr>
                <a:spLocks/>
              </p:cNvSpPr>
              <p:nvPr/>
            </p:nvSpPr>
            <p:spPr bwMode="auto">
              <a:xfrm>
                <a:off x="740" y="2980"/>
                <a:ext cx="817" cy="173"/>
              </a:xfrm>
              <a:custGeom>
                <a:avLst/>
                <a:gdLst>
                  <a:gd name="T0" fmla="*/ 0 w 152"/>
                  <a:gd name="T1" fmla="*/ 4755 h 33"/>
                  <a:gd name="T2" fmla="*/ 3263 w 152"/>
                  <a:gd name="T3" fmla="*/ 4619 h 33"/>
                  <a:gd name="T4" fmla="*/ 6531 w 152"/>
                  <a:gd name="T5" fmla="*/ 4482 h 33"/>
                  <a:gd name="T6" fmla="*/ 9621 w 152"/>
                  <a:gd name="T7" fmla="*/ 4042 h 33"/>
                  <a:gd name="T8" fmla="*/ 12739 w 152"/>
                  <a:gd name="T9" fmla="*/ 3465 h 33"/>
                  <a:gd name="T10" fmla="*/ 15690 w 152"/>
                  <a:gd name="T11" fmla="*/ 2883 h 33"/>
                  <a:gd name="T12" fmla="*/ 18490 w 152"/>
                  <a:gd name="T13" fmla="*/ 2008 h 33"/>
                  <a:gd name="T14" fmla="*/ 21118 w 152"/>
                  <a:gd name="T15" fmla="*/ 1017 h 33"/>
                  <a:gd name="T16" fmla="*/ 23602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0" y="33"/>
                    </a:moveTo>
                    <a:lnTo>
                      <a:pt x="21" y="32"/>
                    </a:lnTo>
                    <a:lnTo>
                      <a:pt x="42" y="31"/>
                    </a:lnTo>
                    <a:lnTo>
                      <a:pt x="62" y="28"/>
                    </a:lnTo>
                    <a:lnTo>
                      <a:pt x="82" y="24"/>
                    </a:lnTo>
                    <a:lnTo>
                      <a:pt x="101" y="20"/>
                    </a:lnTo>
                    <a:lnTo>
                      <a:pt x="119" y="14"/>
                    </a:lnTo>
                    <a:lnTo>
                      <a:pt x="136" y="7"/>
                    </a:lnTo>
                    <a:lnTo>
                      <a:pt x="15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798" name="Freeform 3065"/>
              <p:cNvSpPr>
                <a:spLocks/>
              </p:cNvSpPr>
              <p:nvPr/>
            </p:nvSpPr>
            <p:spPr bwMode="auto">
              <a:xfrm>
                <a:off x="1557" y="2558"/>
                <a:ext cx="340" cy="422"/>
              </a:xfrm>
              <a:custGeom>
                <a:avLst/>
                <a:gdLst>
                  <a:gd name="T0" fmla="*/ 0 w 63"/>
                  <a:gd name="T1" fmla="*/ 11457 h 81"/>
                  <a:gd name="T2" fmla="*/ 1106 w 63"/>
                  <a:gd name="T3" fmla="*/ 10883 h 81"/>
                  <a:gd name="T4" fmla="*/ 2213 w 63"/>
                  <a:gd name="T5" fmla="*/ 10180 h 81"/>
                  <a:gd name="T6" fmla="*/ 3292 w 63"/>
                  <a:gd name="T7" fmla="*/ 9607 h 81"/>
                  <a:gd name="T8" fmla="*/ 4253 w 63"/>
                  <a:gd name="T9" fmla="*/ 8904 h 81"/>
                  <a:gd name="T10" fmla="*/ 5041 w 63"/>
                  <a:gd name="T11" fmla="*/ 8331 h 81"/>
                  <a:gd name="T12" fmla="*/ 5823 w 63"/>
                  <a:gd name="T13" fmla="*/ 7627 h 81"/>
                  <a:gd name="T14" fmla="*/ 6611 w 63"/>
                  <a:gd name="T15" fmla="*/ 6924 h 81"/>
                  <a:gd name="T16" fmla="*/ 7221 w 63"/>
                  <a:gd name="T17" fmla="*/ 6215 h 81"/>
                  <a:gd name="T18" fmla="*/ 7863 w 63"/>
                  <a:gd name="T19" fmla="*/ 5512 h 81"/>
                  <a:gd name="T20" fmla="*/ 8327 w 63"/>
                  <a:gd name="T21" fmla="*/ 4668 h 81"/>
                  <a:gd name="T22" fmla="*/ 8797 w 63"/>
                  <a:gd name="T23" fmla="*/ 3965 h 81"/>
                  <a:gd name="T24" fmla="*/ 9261 w 63"/>
                  <a:gd name="T25" fmla="*/ 3256 h 81"/>
                  <a:gd name="T26" fmla="*/ 9439 w 63"/>
                  <a:gd name="T27" fmla="*/ 2417 h 81"/>
                  <a:gd name="T28" fmla="*/ 9757 w 63"/>
                  <a:gd name="T29" fmla="*/ 1709 h 81"/>
                  <a:gd name="T30" fmla="*/ 9903 w 63"/>
                  <a:gd name="T31" fmla="*/ 844 h 81"/>
                  <a:gd name="T32" fmla="*/ 9903 w 63"/>
                  <a:gd name="T33" fmla="*/ 0 h 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1"/>
                  <a:gd name="T53" fmla="*/ 63 w 63"/>
                  <a:gd name="T54" fmla="*/ 81 h 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1">
                    <a:moveTo>
                      <a:pt x="0" y="81"/>
                    </a:moveTo>
                    <a:lnTo>
                      <a:pt x="7" y="77"/>
                    </a:lnTo>
                    <a:lnTo>
                      <a:pt x="14" y="72"/>
                    </a:lnTo>
                    <a:lnTo>
                      <a:pt x="21" y="68"/>
                    </a:lnTo>
                    <a:lnTo>
                      <a:pt x="27" y="63"/>
                    </a:lnTo>
                    <a:lnTo>
                      <a:pt x="32" y="59"/>
                    </a:lnTo>
                    <a:lnTo>
                      <a:pt x="37" y="54"/>
                    </a:lnTo>
                    <a:lnTo>
                      <a:pt x="42" y="49"/>
                    </a:lnTo>
                    <a:lnTo>
                      <a:pt x="46" y="44"/>
                    </a:lnTo>
                    <a:lnTo>
                      <a:pt x="50" y="39"/>
                    </a:lnTo>
                    <a:lnTo>
                      <a:pt x="53" y="33"/>
                    </a:lnTo>
                    <a:lnTo>
                      <a:pt x="56" y="28"/>
                    </a:lnTo>
                    <a:lnTo>
                      <a:pt x="59" y="23"/>
                    </a:lnTo>
                    <a:lnTo>
                      <a:pt x="60" y="17"/>
                    </a:lnTo>
                    <a:lnTo>
                      <a:pt x="62" y="12"/>
                    </a:lnTo>
                    <a:lnTo>
                      <a:pt x="63" y="6"/>
                    </a:lnTo>
                    <a:lnTo>
                      <a:pt x="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799" name="Freeform 3066"/>
              <p:cNvSpPr>
                <a:spLocks/>
              </p:cNvSpPr>
              <p:nvPr/>
            </p:nvSpPr>
            <p:spPr bwMode="auto">
              <a:xfrm>
                <a:off x="1557" y="2141"/>
                <a:ext cx="340" cy="417"/>
              </a:xfrm>
              <a:custGeom>
                <a:avLst/>
                <a:gdLst>
                  <a:gd name="T0" fmla="*/ 9903 w 63"/>
                  <a:gd name="T1" fmla="*/ 11332 h 80"/>
                  <a:gd name="T2" fmla="*/ 9903 w 63"/>
                  <a:gd name="T3" fmla="*/ 10623 h 80"/>
                  <a:gd name="T4" fmla="*/ 9757 w 63"/>
                  <a:gd name="T5" fmla="*/ 9779 h 80"/>
                  <a:gd name="T6" fmla="*/ 9439 w 63"/>
                  <a:gd name="T7" fmla="*/ 9075 h 80"/>
                  <a:gd name="T8" fmla="*/ 9261 w 63"/>
                  <a:gd name="T9" fmla="*/ 8204 h 80"/>
                  <a:gd name="T10" fmla="*/ 8797 w 63"/>
                  <a:gd name="T11" fmla="*/ 7501 h 80"/>
                  <a:gd name="T12" fmla="*/ 8327 w 63"/>
                  <a:gd name="T13" fmla="*/ 6656 h 80"/>
                  <a:gd name="T14" fmla="*/ 7863 w 63"/>
                  <a:gd name="T15" fmla="*/ 5953 h 80"/>
                  <a:gd name="T16" fmla="*/ 7221 w 63"/>
                  <a:gd name="T17" fmla="*/ 5244 h 80"/>
                  <a:gd name="T18" fmla="*/ 6611 w 63"/>
                  <a:gd name="T19" fmla="*/ 4535 h 80"/>
                  <a:gd name="T20" fmla="*/ 5823 w 63"/>
                  <a:gd name="T21" fmla="*/ 3831 h 80"/>
                  <a:gd name="T22" fmla="*/ 5041 w 63"/>
                  <a:gd name="T23" fmla="*/ 3122 h 80"/>
                  <a:gd name="T24" fmla="*/ 4253 w 63"/>
                  <a:gd name="T25" fmla="*/ 2554 h 80"/>
                  <a:gd name="T26" fmla="*/ 3292 w 63"/>
                  <a:gd name="T27" fmla="*/ 1845 h 80"/>
                  <a:gd name="T28" fmla="*/ 2213 w 63"/>
                  <a:gd name="T29" fmla="*/ 1277 h 80"/>
                  <a:gd name="T30" fmla="*/ 1106 w 63"/>
                  <a:gd name="T31" fmla="*/ 568 h 80"/>
                  <a:gd name="T32" fmla="*/ 0 w 63"/>
                  <a:gd name="T33" fmla="*/ 0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3"/>
                  <a:gd name="T52" fmla="*/ 0 h 80"/>
                  <a:gd name="T53" fmla="*/ 63 w 63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3" h="80">
                    <a:moveTo>
                      <a:pt x="63" y="80"/>
                    </a:moveTo>
                    <a:lnTo>
                      <a:pt x="63" y="75"/>
                    </a:lnTo>
                    <a:lnTo>
                      <a:pt x="62" y="69"/>
                    </a:lnTo>
                    <a:lnTo>
                      <a:pt x="60" y="64"/>
                    </a:lnTo>
                    <a:lnTo>
                      <a:pt x="59" y="58"/>
                    </a:lnTo>
                    <a:lnTo>
                      <a:pt x="56" y="53"/>
                    </a:lnTo>
                    <a:lnTo>
                      <a:pt x="53" y="47"/>
                    </a:lnTo>
                    <a:lnTo>
                      <a:pt x="50" y="42"/>
                    </a:lnTo>
                    <a:lnTo>
                      <a:pt x="46" y="37"/>
                    </a:lnTo>
                    <a:lnTo>
                      <a:pt x="42" y="32"/>
                    </a:lnTo>
                    <a:lnTo>
                      <a:pt x="37" y="27"/>
                    </a:lnTo>
                    <a:lnTo>
                      <a:pt x="32" y="22"/>
                    </a:lnTo>
                    <a:lnTo>
                      <a:pt x="27" y="18"/>
                    </a:lnTo>
                    <a:lnTo>
                      <a:pt x="21" y="13"/>
                    </a:lnTo>
                    <a:lnTo>
                      <a:pt x="14" y="9"/>
                    </a:lnTo>
                    <a:lnTo>
                      <a:pt x="7" y="4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0" name="Freeform 3067"/>
              <p:cNvSpPr>
                <a:spLocks/>
              </p:cNvSpPr>
              <p:nvPr/>
            </p:nvSpPr>
            <p:spPr bwMode="auto">
              <a:xfrm>
                <a:off x="740" y="1968"/>
                <a:ext cx="817" cy="173"/>
              </a:xfrm>
              <a:custGeom>
                <a:avLst/>
                <a:gdLst>
                  <a:gd name="T0" fmla="*/ 23602 w 152"/>
                  <a:gd name="T1" fmla="*/ 4755 h 33"/>
                  <a:gd name="T2" fmla="*/ 21118 w 152"/>
                  <a:gd name="T3" fmla="*/ 3738 h 33"/>
                  <a:gd name="T4" fmla="*/ 18490 w 152"/>
                  <a:gd name="T5" fmla="*/ 2747 h 33"/>
                  <a:gd name="T6" fmla="*/ 15690 w 152"/>
                  <a:gd name="T7" fmla="*/ 1866 h 33"/>
                  <a:gd name="T8" fmla="*/ 12739 w 152"/>
                  <a:gd name="T9" fmla="*/ 1290 h 33"/>
                  <a:gd name="T10" fmla="*/ 9621 w 152"/>
                  <a:gd name="T11" fmla="*/ 713 h 33"/>
                  <a:gd name="T12" fmla="*/ 6531 w 152"/>
                  <a:gd name="T13" fmla="*/ 273 h 33"/>
                  <a:gd name="T14" fmla="*/ 3263 w 152"/>
                  <a:gd name="T15" fmla="*/ 136 h 33"/>
                  <a:gd name="T16" fmla="*/ 0 w 152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2"/>
                  <a:gd name="T28" fmla="*/ 0 h 33"/>
                  <a:gd name="T29" fmla="*/ 152 w 152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2" h="33">
                    <a:moveTo>
                      <a:pt x="152" y="33"/>
                    </a:moveTo>
                    <a:lnTo>
                      <a:pt x="136" y="26"/>
                    </a:lnTo>
                    <a:lnTo>
                      <a:pt x="119" y="19"/>
                    </a:lnTo>
                    <a:lnTo>
                      <a:pt x="101" y="13"/>
                    </a:lnTo>
                    <a:lnTo>
                      <a:pt x="82" y="9"/>
                    </a:lnTo>
                    <a:lnTo>
                      <a:pt x="62" y="5"/>
                    </a:lnTo>
                    <a:lnTo>
                      <a:pt x="42" y="2"/>
                    </a:lnTo>
                    <a:lnTo>
                      <a:pt x="21" y="1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1" name="Line 3068"/>
              <p:cNvSpPr>
                <a:spLocks noChangeShapeType="1"/>
              </p:cNvSpPr>
              <p:nvPr/>
            </p:nvSpPr>
            <p:spPr bwMode="auto">
              <a:xfrm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2" name="Line 3069"/>
              <p:cNvSpPr>
                <a:spLocks noChangeShapeType="1"/>
              </p:cNvSpPr>
              <p:nvPr/>
            </p:nvSpPr>
            <p:spPr bwMode="auto">
              <a:xfrm>
                <a:off x="740" y="2068"/>
                <a:ext cx="640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3" name="Freeform 3070"/>
              <p:cNvSpPr>
                <a:spLocks/>
              </p:cNvSpPr>
              <p:nvPr/>
            </p:nvSpPr>
            <p:spPr bwMode="auto">
              <a:xfrm>
                <a:off x="1277" y="2048"/>
                <a:ext cx="103" cy="45"/>
              </a:xfrm>
              <a:custGeom>
                <a:avLst/>
                <a:gdLst>
                  <a:gd name="T0" fmla="*/ 540 w 45"/>
                  <a:gd name="T1" fmla="*/ 101 h 20"/>
                  <a:gd name="T2" fmla="*/ 0 w 45"/>
                  <a:gd name="T3" fmla="*/ 227 h 20"/>
                  <a:gd name="T4" fmla="*/ 0 w 45"/>
                  <a:gd name="T5" fmla="*/ 0 h 20"/>
                  <a:gd name="T6" fmla="*/ 540 w 45"/>
                  <a:gd name="T7" fmla="*/ 10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4" name="Line 3071"/>
              <p:cNvSpPr>
                <a:spLocks noChangeShapeType="1"/>
              </p:cNvSpPr>
              <p:nvPr/>
            </p:nvSpPr>
            <p:spPr bwMode="auto">
              <a:xfrm>
                <a:off x="740" y="2166"/>
                <a:ext cx="861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5" name="Freeform 3072"/>
              <p:cNvSpPr>
                <a:spLocks/>
              </p:cNvSpPr>
              <p:nvPr/>
            </p:nvSpPr>
            <p:spPr bwMode="auto">
              <a:xfrm>
                <a:off x="1498" y="2146"/>
                <a:ext cx="103" cy="48"/>
              </a:xfrm>
              <a:custGeom>
                <a:avLst/>
                <a:gdLst>
                  <a:gd name="T0" fmla="*/ 540 w 45"/>
                  <a:gd name="T1" fmla="*/ 110 h 21"/>
                  <a:gd name="T2" fmla="*/ 0 w 45"/>
                  <a:gd name="T3" fmla="*/ 251 h 21"/>
                  <a:gd name="T4" fmla="*/ 0 w 45"/>
                  <a:gd name="T5" fmla="*/ 0 h 21"/>
                  <a:gd name="T6" fmla="*/ 540 w 45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1"/>
                  <a:gd name="T14" fmla="*/ 45 w 45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1">
                    <a:moveTo>
                      <a:pt x="45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6" name="Line 3073"/>
              <p:cNvSpPr>
                <a:spLocks noChangeShapeType="1"/>
              </p:cNvSpPr>
              <p:nvPr/>
            </p:nvSpPr>
            <p:spPr bwMode="auto">
              <a:xfrm>
                <a:off x="740" y="2267"/>
                <a:ext cx="1000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7" name="Freeform 3074"/>
              <p:cNvSpPr>
                <a:spLocks/>
              </p:cNvSpPr>
              <p:nvPr/>
            </p:nvSpPr>
            <p:spPr bwMode="auto">
              <a:xfrm>
                <a:off x="1644" y="2246"/>
                <a:ext cx="96" cy="46"/>
              </a:xfrm>
              <a:custGeom>
                <a:avLst/>
                <a:gdLst>
                  <a:gd name="T0" fmla="*/ 501 w 42"/>
                  <a:gd name="T1" fmla="*/ 110 h 20"/>
                  <a:gd name="T2" fmla="*/ 0 w 42"/>
                  <a:gd name="T3" fmla="*/ 244 h 20"/>
                  <a:gd name="T4" fmla="*/ 0 w 42"/>
                  <a:gd name="T5" fmla="*/ 0 h 20"/>
                  <a:gd name="T6" fmla="*/ 501 w 42"/>
                  <a:gd name="T7" fmla="*/ 110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20"/>
                  <a:gd name="T14" fmla="*/ 42 w 42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20">
                    <a:moveTo>
                      <a:pt x="42" y="9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2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8" name="Line 3075"/>
              <p:cNvSpPr>
                <a:spLocks noChangeShapeType="1"/>
              </p:cNvSpPr>
              <p:nvPr/>
            </p:nvSpPr>
            <p:spPr bwMode="auto">
              <a:xfrm>
                <a:off x="740" y="2365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09" name="Freeform 3076"/>
              <p:cNvSpPr>
                <a:spLocks/>
              </p:cNvSpPr>
              <p:nvPr/>
            </p:nvSpPr>
            <p:spPr bwMode="auto">
              <a:xfrm>
                <a:off x="1724" y="2339"/>
                <a:ext cx="102" cy="53"/>
              </a:xfrm>
              <a:custGeom>
                <a:avLst/>
                <a:gdLst>
                  <a:gd name="T0" fmla="*/ 524 w 45"/>
                  <a:gd name="T1" fmla="*/ 134 h 23"/>
                  <a:gd name="T2" fmla="*/ 0 w 45"/>
                  <a:gd name="T3" fmla="*/ 281 h 23"/>
                  <a:gd name="T4" fmla="*/ 0 w 45"/>
                  <a:gd name="T5" fmla="*/ 0 h 23"/>
                  <a:gd name="T6" fmla="*/ 524 w 45"/>
                  <a:gd name="T7" fmla="*/ 134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0" name="Line 3077"/>
              <p:cNvSpPr>
                <a:spLocks noChangeShapeType="1"/>
              </p:cNvSpPr>
              <p:nvPr/>
            </p:nvSpPr>
            <p:spPr bwMode="auto">
              <a:xfrm>
                <a:off x="740" y="2465"/>
                <a:ext cx="1141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1" name="Freeform 3078"/>
              <p:cNvSpPr>
                <a:spLocks/>
              </p:cNvSpPr>
              <p:nvPr/>
            </p:nvSpPr>
            <p:spPr bwMode="auto">
              <a:xfrm>
                <a:off x="1778" y="2437"/>
                <a:ext cx="103" cy="53"/>
              </a:xfrm>
              <a:custGeom>
                <a:avLst/>
                <a:gdLst>
                  <a:gd name="T0" fmla="*/ 540 w 45"/>
                  <a:gd name="T1" fmla="*/ 150 h 23"/>
                  <a:gd name="T2" fmla="*/ 0 w 45"/>
                  <a:gd name="T3" fmla="*/ 281 h 23"/>
                  <a:gd name="T4" fmla="*/ 0 w 45"/>
                  <a:gd name="T5" fmla="*/ 0 h 23"/>
                  <a:gd name="T6" fmla="*/ 540 w 45"/>
                  <a:gd name="T7" fmla="*/ 150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2" name="Line 3079"/>
              <p:cNvSpPr>
                <a:spLocks noChangeShapeType="1"/>
              </p:cNvSpPr>
              <p:nvPr/>
            </p:nvSpPr>
            <p:spPr bwMode="auto">
              <a:xfrm>
                <a:off x="740" y="2563"/>
                <a:ext cx="1157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3" name="Freeform 3080"/>
              <p:cNvSpPr>
                <a:spLocks/>
              </p:cNvSpPr>
              <p:nvPr/>
            </p:nvSpPr>
            <p:spPr bwMode="auto">
              <a:xfrm>
                <a:off x="1794" y="2538"/>
                <a:ext cx="103" cy="52"/>
              </a:xfrm>
              <a:custGeom>
                <a:avLst/>
                <a:gdLst>
                  <a:gd name="T0" fmla="*/ 540 w 45"/>
                  <a:gd name="T1" fmla="*/ 129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29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1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4" name="Line 3081"/>
              <p:cNvSpPr>
                <a:spLocks noChangeShapeType="1"/>
              </p:cNvSpPr>
              <p:nvPr/>
            </p:nvSpPr>
            <p:spPr bwMode="auto">
              <a:xfrm>
                <a:off x="740" y="2663"/>
                <a:ext cx="113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5" name="Freeform 3082"/>
              <p:cNvSpPr>
                <a:spLocks/>
              </p:cNvSpPr>
              <p:nvPr/>
            </p:nvSpPr>
            <p:spPr bwMode="auto">
              <a:xfrm>
                <a:off x="1771" y="2636"/>
                <a:ext cx="103" cy="52"/>
              </a:xfrm>
              <a:custGeom>
                <a:avLst/>
                <a:gdLst>
                  <a:gd name="T0" fmla="*/ 540 w 45"/>
                  <a:gd name="T1" fmla="*/ 138 h 23"/>
                  <a:gd name="T2" fmla="*/ 0 w 45"/>
                  <a:gd name="T3" fmla="*/ 267 h 23"/>
                  <a:gd name="T4" fmla="*/ 0 w 45"/>
                  <a:gd name="T5" fmla="*/ 0 h 23"/>
                  <a:gd name="T6" fmla="*/ 540 w 45"/>
                  <a:gd name="T7" fmla="*/ 138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3"/>
                  <a:gd name="T14" fmla="*/ 45 w 45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3">
                    <a:moveTo>
                      <a:pt x="45" y="12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6" name="Line 3083"/>
              <p:cNvSpPr>
                <a:spLocks noChangeShapeType="1"/>
              </p:cNvSpPr>
              <p:nvPr/>
            </p:nvSpPr>
            <p:spPr bwMode="auto">
              <a:xfrm>
                <a:off x="740" y="2761"/>
                <a:ext cx="1086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7" name="Freeform 3084"/>
              <p:cNvSpPr>
                <a:spLocks/>
              </p:cNvSpPr>
              <p:nvPr/>
            </p:nvSpPr>
            <p:spPr bwMode="auto">
              <a:xfrm>
                <a:off x="1724" y="2736"/>
                <a:ext cx="102" cy="46"/>
              </a:xfrm>
              <a:custGeom>
                <a:avLst/>
                <a:gdLst>
                  <a:gd name="T0" fmla="*/ 524 w 45"/>
                  <a:gd name="T1" fmla="*/ 131 h 20"/>
                  <a:gd name="T2" fmla="*/ 0 w 45"/>
                  <a:gd name="T3" fmla="*/ 244 h 20"/>
                  <a:gd name="T4" fmla="*/ 0 w 45"/>
                  <a:gd name="T5" fmla="*/ 0 h 20"/>
                  <a:gd name="T6" fmla="*/ 524 w 45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20"/>
                  <a:gd name="T14" fmla="*/ 45 w 45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20">
                    <a:moveTo>
                      <a:pt x="45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8" name="Line 3085"/>
              <p:cNvSpPr>
                <a:spLocks noChangeShapeType="1"/>
              </p:cNvSpPr>
              <p:nvPr/>
            </p:nvSpPr>
            <p:spPr bwMode="auto">
              <a:xfrm>
                <a:off x="740" y="2861"/>
                <a:ext cx="995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19" name="Freeform 3086"/>
              <p:cNvSpPr>
                <a:spLocks/>
              </p:cNvSpPr>
              <p:nvPr/>
            </p:nvSpPr>
            <p:spPr bwMode="auto">
              <a:xfrm>
                <a:off x="1637" y="2834"/>
                <a:ext cx="98" cy="48"/>
              </a:xfrm>
              <a:custGeom>
                <a:avLst/>
                <a:gdLst>
                  <a:gd name="T0" fmla="*/ 508 w 43"/>
                  <a:gd name="T1" fmla="*/ 142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42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12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20" name="Line 3087"/>
              <p:cNvSpPr>
                <a:spLocks noChangeShapeType="1"/>
              </p:cNvSpPr>
              <p:nvPr/>
            </p:nvSpPr>
            <p:spPr bwMode="auto">
              <a:xfrm>
                <a:off x="740" y="2959"/>
                <a:ext cx="854" cy="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21" name="Freeform 3088"/>
              <p:cNvSpPr>
                <a:spLocks/>
              </p:cNvSpPr>
              <p:nvPr/>
            </p:nvSpPr>
            <p:spPr bwMode="auto">
              <a:xfrm>
                <a:off x="1494" y="2934"/>
                <a:ext cx="100" cy="46"/>
              </a:xfrm>
              <a:custGeom>
                <a:avLst/>
                <a:gdLst>
                  <a:gd name="T0" fmla="*/ 516 w 44"/>
                  <a:gd name="T1" fmla="*/ 131 h 20"/>
                  <a:gd name="T2" fmla="*/ 0 w 44"/>
                  <a:gd name="T3" fmla="*/ 244 h 20"/>
                  <a:gd name="T4" fmla="*/ 0 w 44"/>
                  <a:gd name="T5" fmla="*/ 0 h 20"/>
                  <a:gd name="T6" fmla="*/ 516 w 44"/>
                  <a:gd name="T7" fmla="*/ 131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4"/>
                  <a:gd name="T13" fmla="*/ 0 h 20"/>
                  <a:gd name="T14" fmla="*/ 44 w 44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4" h="20">
                    <a:moveTo>
                      <a:pt x="44" y="11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44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22" name="Line 3089"/>
              <p:cNvSpPr>
                <a:spLocks noChangeShapeType="1"/>
              </p:cNvSpPr>
              <p:nvPr/>
            </p:nvSpPr>
            <p:spPr bwMode="auto">
              <a:xfrm>
                <a:off x="740" y="3053"/>
                <a:ext cx="624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23" name="Freeform 3090"/>
              <p:cNvSpPr>
                <a:spLocks/>
              </p:cNvSpPr>
              <p:nvPr/>
            </p:nvSpPr>
            <p:spPr bwMode="auto">
              <a:xfrm>
                <a:off x="1266" y="3032"/>
                <a:ext cx="98" cy="48"/>
              </a:xfrm>
              <a:custGeom>
                <a:avLst/>
                <a:gdLst>
                  <a:gd name="T0" fmla="*/ 508 w 43"/>
                  <a:gd name="T1" fmla="*/ 110 h 21"/>
                  <a:gd name="T2" fmla="*/ 0 w 43"/>
                  <a:gd name="T3" fmla="*/ 251 h 21"/>
                  <a:gd name="T4" fmla="*/ 0 w 43"/>
                  <a:gd name="T5" fmla="*/ 0 h 21"/>
                  <a:gd name="T6" fmla="*/ 508 w 43"/>
                  <a:gd name="T7" fmla="*/ 11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21"/>
                  <a:gd name="T14" fmla="*/ 43 w 43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21">
                    <a:moveTo>
                      <a:pt x="43" y="9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6824" name="Line 3091"/>
              <p:cNvSpPr>
                <a:spLocks noChangeShapeType="1"/>
              </p:cNvSpPr>
              <p:nvPr/>
            </p:nvSpPr>
            <p:spPr bwMode="auto">
              <a:xfrm flipV="1">
                <a:off x="740" y="1968"/>
                <a:ext cx="2" cy="11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6795" name="Rectangle 6248" descr="Diagonal weit nach oben"/>
            <p:cNvSpPr>
              <a:spLocks noChangeArrowheads="1"/>
            </p:cNvSpPr>
            <p:nvPr/>
          </p:nvSpPr>
          <p:spPr bwMode="auto">
            <a:xfrm>
              <a:off x="738" y="187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6796" name="Rectangle 6249" descr="Diagonal weit nach oben"/>
            <p:cNvSpPr>
              <a:spLocks noChangeArrowheads="1"/>
            </p:cNvSpPr>
            <p:nvPr/>
          </p:nvSpPr>
          <p:spPr bwMode="auto">
            <a:xfrm>
              <a:off x="738" y="3162"/>
              <a:ext cx="1248" cy="96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</p:grpSp>
      <p:grpSp>
        <p:nvGrpSpPr>
          <p:cNvPr id="552056" name="Group 6264"/>
          <p:cNvGrpSpPr>
            <a:grpSpLocks/>
          </p:cNvGrpSpPr>
          <p:nvPr/>
        </p:nvGrpSpPr>
        <p:grpSpPr bwMode="auto">
          <a:xfrm>
            <a:off x="6324600" y="1752600"/>
            <a:ext cx="2743200" cy="4008438"/>
            <a:chOff x="3984" y="1104"/>
            <a:chExt cx="1728" cy="2525"/>
          </a:xfrm>
        </p:grpSpPr>
        <p:pic>
          <p:nvPicPr>
            <p:cNvPr id="586766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72" y="1440"/>
              <a:ext cx="8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6767" name="Line 8"/>
            <p:cNvSpPr>
              <a:spLocks noChangeShapeType="1"/>
            </p:cNvSpPr>
            <p:nvPr/>
          </p:nvSpPr>
          <p:spPr bwMode="auto">
            <a:xfrm>
              <a:off x="4701" y="1728"/>
              <a:ext cx="44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86768" name="Text Box 9"/>
            <p:cNvSpPr txBox="1">
              <a:spLocks noChangeArrowheads="1"/>
            </p:cNvSpPr>
            <p:nvPr/>
          </p:nvSpPr>
          <p:spPr bwMode="auto">
            <a:xfrm>
              <a:off x="3984" y="1104"/>
              <a:ext cx="1296" cy="269"/>
            </a:xfrm>
            <a:prstGeom prst="rect">
              <a:avLst/>
            </a:prstGeom>
            <a:solidFill>
              <a:srgbClr val="CFCEB2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/>
                <a:t>shear flow</a:t>
              </a:r>
            </a:p>
          </p:txBody>
        </p:sp>
        <p:grpSp>
          <p:nvGrpSpPr>
            <p:cNvPr id="586769" name="Group 6253"/>
            <p:cNvGrpSpPr>
              <a:grpSpLocks/>
            </p:cNvGrpSpPr>
            <p:nvPr/>
          </p:nvGrpSpPr>
          <p:grpSpPr bwMode="auto">
            <a:xfrm>
              <a:off x="4356" y="1872"/>
              <a:ext cx="1260" cy="1386"/>
              <a:chOff x="4500" y="1866"/>
              <a:chExt cx="1260" cy="1386"/>
            </a:xfrm>
          </p:grpSpPr>
          <p:sp>
            <p:nvSpPr>
              <p:cNvPr id="586771" name="Rectangle 6247"/>
              <p:cNvSpPr>
                <a:spLocks noChangeArrowheads="1"/>
              </p:cNvSpPr>
              <p:nvPr/>
            </p:nvSpPr>
            <p:spPr bwMode="auto">
              <a:xfrm>
                <a:off x="4500" y="1968"/>
                <a:ext cx="1260" cy="1188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grpSp>
            <p:nvGrpSpPr>
              <p:cNvPr id="586772" name="Group 6246"/>
              <p:cNvGrpSpPr>
                <a:grpSpLocks/>
              </p:cNvGrpSpPr>
              <p:nvPr/>
            </p:nvGrpSpPr>
            <p:grpSpPr bwMode="auto">
              <a:xfrm>
                <a:off x="4740" y="1968"/>
                <a:ext cx="636" cy="1185"/>
                <a:chOff x="3589" y="1968"/>
                <a:chExt cx="636" cy="1185"/>
              </a:xfrm>
            </p:grpSpPr>
            <p:sp>
              <p:nvSpPr>
                <p:cNvPr id="586775" name="Freeform 3042"/>
                <p:cNvSpPr>
                  <a:spLocks/>
                </p:cNvSpPr>
                <p:nvPr/>
              </p:nvSpPr>
              <p:spPr bwMode="auto">
                <a:xfrm>
                  <a:off x="3589" y="3044"/>
                  <a:ext cx="636" cy="109"/>
                </a:xfrm>
                <a:custGeom>
                  <a:avLst/>
                  <a:gdLst>
                    <a:gd name="T0" fmla="*/ 0 w 118"/>
                    <a:gd name="T1" fmla="*/ 2938 h 21"/>
                    <a:gd name="T2" fmla="*/ 3600 w 118"/>
                    <a:gd name="T3" fmla="*/ 2668 h 21"/>
                    <a:gd name="T4" fmla="*/ 7061 w 118"/>
                    <a:gd name="T5" fmla="*/ 2372 h 21"/>
                    <a:gd name="T6" fmla="*/ 10165 w 118"/>
                    <a:gd name="T7" fmla="*/ 2102 h 21"/>
                    <a:gd name="T8" fmla="*/ 12984 w 118"/>
                    <a:gd name="T9" fmla="*/ 1671 h 21"/>
                    <a:gd name="T10" fmla="*/ 15339 w 118"/>
                    <a:gd name="T11" fmla="*/ 1401 h 21"/>
                    <a:gd name="T12" fmla="*/ 17226 w 118"/>
                    <a:gd name="T13" fmla="*/ 971 h 21"/>
                    <a:gd name="T14" fmla="*/ 18158 w 118"/>
                    <a:gd name="T15" fmla="*/ 566 h 21"/>
                    <a:gd name="T16" fmla="*/ 18476 w 118"/>
                    <a:gd name="T17" fmla="*/ 0 h 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8"/>
                    <a:gd name="T28" fmla="*/ 0 h 21"/>
                    <a:gd name="T29" fmla="*/ 118 w 118"/>
                    <a:gd name="T30" fmla="*/ 21 h 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8" h="21">
                      <a:moveTo>
                        <a:pt x="0" y="21"/>
                      </a:moveTo>
                      <a:lnTo>
                        <a:pt x="23" y="19"/>
                      </a:lnTo>
                      <a:lnTo>
                        <a:pt x="45" y="17"/>
                      </a:lnTo>
                      <a:lnTo>
                        <a:pt x="65" y="15"/>
                      </a:lnTo>
                      <a:lnTo>
                        <a:pt x="83" y="12"/>
                      </a:lnTo>
                      <a:lnTo>
                        <a:pt x="98" y="10"/>
                      </a:lnTo>
                      <a:lnTo>
                        <a:pt x="110" y="7"/>
                      </a:lnTo>
                      <a:lnTo>
                        <a:pt x="116" y="4"/>
                      </a:lnTo>
                      <a:lnTo>
                        <a:pt x="118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76" name="Freeform 3043"/>
                <p:cNvSpPr>
                  <a:spLocks/>
                </p:cNvSpPr>
                <p:nvPr/>
              </p:nvSpPr>
              <p:spPr bwMode="auto">
                <a:xfrm>
                  <a:off x="3612" y="2684"/>
                  <a:ext cx="613" cy="360"/>
                </a:xfrm>
                <a:custGeom>
                  <a:avLst/>
                  <a:gdLst>
                    <a:gd name="T0" fmla="*/ 17723 w 114"/>
                    <a:gd name="T1" fmla="*/ 9798 h 69"/>
                    <a:gd name="T2" fmla="*/ 17406 w 114"/>
                    <a:gd name="T3" fmla="*/ 9527 h 69"/>
                    <a:gd name="T4" fmla="*/ 16798 w 114"/>
                    <a:gd name="T5" fmla="*/ 9094 h 69"/>
                    <a:gd name="T6" fmla="*/ 16019 w 114"/>
                    <a:gd name="T7" fmla="*/ 8791 h 69"/>
                    <a:gd name="T8" fmla="*/ 15094 w 114"/>
                    <a:gd name="T9" fmla="*/ 8384 h 69"/>
                    <a:gd name="T10" fmla="*/ 13852 w 114"/>
                    <a:gd name="T11" fmla="*/ 7946 h 69"/>
                    <a:gd name="T12" fmla="*/ 12604 w 114"/>
                    <a:gd name="T13" fmla="*/ 7377 h 69"/>
                    <a:gd name="T14" fmla="*/ 11190 w 114"/>
                    <a:gd name="T15" fmla="*/ 6970 h 69"/>
                    <a:gd name="T16" fmla="*/ 9631 w 114"/>
                    <a:gd name="T17" fmla="*/ 6397 h 69"/>
                    <a:gd name="T18" fmla="*/ 8243 w 114"/>
                    <a:gd name="T19" fmla="*/ 5687 h 69"/>
                    <a:gd name="T20" fmla="*/ 6678 w 114"/>
                    <a:gd name="T21" fmla="*/ 5118 h 69"/>
                    <a:gd name="T22" fmla="*/ 5291 w 114"/>
                    <a:gd name="T23" fmla="*/ 4409 h 69"/>
                    <a:gd name="T24" fmla="*/ 3877 w 114"/>
                    <a:gd name="T25" fmla="*/ 3537 h 69"/>
                    <a:gd name="T26" fmla="*/ 2629 w 114"/>
                    <a:gd name="T27" fmla="*/ 2833 h 69"/>
                    <a:gd name="T28" fmla="*/ 1559 w 114"/>
                    <a:gd name="T29" fmla="*/ 1852 h 69"/>
                    <a:gd name="T30" fmla="*/ 780 w 114"/>
                    <a:gd name="T31" fmla="*/ 1007 h 69"/>
                    <a:gd name="T32" fmla="*/ 0 w 114"/>
                    <a:gd name="T33" fmla="*/ 0 h 6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4"/>
                    <a:gd name="T52" fmla="*/ 0 h 69"/>
                    <a:gd name="T53" fmla="*/ 114 w 114"/>
                    <a:gd name="T54" fmla="*/ 69 h 6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4" h="69">
                      <a:moveTo>
                        <a:pt x="114" y="69"/>
                      </a:moveTo>
                      <a:lnTo>
                        <a:pt x="112" y="67"/>
                      </a:lnTo>
                      <a:lnTo>
                        <a:pt x="108" y="64"/>
                      </a:lnTo>
                      <a:lnTo>
                        <a:pt x="103" y="62"/>
                      </a:lnTo>
                      <a:lnTo>
                        <a:pt x="97" y="59"/>
                      </a:lnTo>
                      <a:lnTo>
                        <a:pt x="89" y="56"/>
                      </a:lnTo>
                      <a:lnTo>
                        <a:pt x="81" y="52"/>
                      </a:lnTo>
                      <a:lnTo>
                        <a:pt x="72" y="49"/>
                      </a:lnTo>
                      <a:lnTo>
                        <a:pt x="62" y="45"/>
                      </a:lnTo>
                      <a:lnTo>
                        <a:pt x="53" y="40"/>
                      </a:lnTo>
                      <a:lnTo>
                        <a:pt x="43" y="36"/>
                      </a:lnTo>
                      <a:lnTo>
                        <a:pt x="34" y="31"/>
                      </a:lnTo>
                      <a:lnTo>
                        <a:pt x="25" y="25"/>
                      </a:lnTo>
                      <a:lnTo>
                        <a:pt x="17" y="20"/>
                      </a:lnTo>
                      <a:lnTo>
                        <a:pt x="10" y="13"/>
                      </a:lnTo>
                      <a:lnTo>
                        <a:pt x="5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77" name="Freeform 3044"/>
                <p:cNvSpPr>
                  <a:spLocks/>
                </p:cNvSpPr>
                <p:nvPr/>
              </p:nvSpPr>
              <p:spPr bwMode="auto">
                <a:xfrm>
                  <a:off x="3589" y="2558"/>
                  <a:ext cx="23" cy="126"/>
                </a:xfrm>
                <a:custGeom>
                  <a:avLst/>
                  <a:gdLst>
                    <a:gd name="T0" fmla="*/ 759 w 4"/>
                    <a:gd name="T1" fmla="*/ 3470 h 24"/>
                    <a:gd name="T2" fmla="*/ 397 w 4"/>
                    <a:gd name="T3" fmla="*/ 2620 h 24"/>
                    <a:gd name="T4" fmla="*/ 195 w 4"/>
                    <a:gd name="T5" fmla="*/ 1738 h 24"/>
                    <a:gd name="T6" fmla="*/ 0 w 4"/>
                    <a:gd name="T7" fmla="*/ 1018 h 24"/>
                    <a:gd name="T8" fmla="*/ 0 w 4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24"/>
                    <a:gd name="T17" fmla="*/ 4 w 4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24">
                      <a:moveTo>
                        <a:pt x="4" y="24"/>
                      </a:moveTo>
                      <a:lnTo>
                        <a:pt x="2" y="18"/>
                      </a:lnTo>
                      <a:lnTo>
                        <a:pt x="1" y="12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78" name="Freeform 3045"/>
                <p:cNvSpPr>
                  <a:spLocks/>
                </p:cNvSpPr>
                <p:nvPr/>
              </p:nvSpPr>
              <p:spPr bwMode="auto">
                <a:xfrm>
                  <a:off x="3589" y="1968"/>
                  <a:ext cx="636" cy="109"/>
                </a:xfrm>
                <a:custGeom>
                  <a:avLst/>
                  <a:gdLst>
                    <a:gd name="T0" fmla="*/ 0 w 118"/>
                    <a:gd name="T1" fmla="*/ 0 h 21"/>
                    <a:gd name="T2" fmla="*/ 3600 w 118"/>
                    <a:gd name="T3" fmla="*/ 270 h 21"/>
                    <a:gd name="T4" fmla="*/ 7061 w 118"/>
                    <a:gd name="T5" fmla="*/ 566 h 21"/>
                    <a:gd name="T6" fmla="*/ 10165 w 118"/>
                    <a:gd name="T7" fmla="*/ 836 h 21"/>
                    <a:gd name="T8" fmla="*/ 12984 w 118"/>
                    <a:gd name="T9" fmla="*/ 1266 h 21"/>
                    <a:gd name="T10" fmla="*/ 15339 w 118"/>
                    <a:gd name="T11" fmla="*/ 1536 h 21"/>
                    <a:gd name="T12" fmla="*/ 17226 w 118"/>
                    <a:gd name="T13" fmla="*/ 1967 h 21"/>
                    <a:gd name="T14" fmla="*/ 18158 w 118"/>
                    <a:gd name="T15" fmla="*/ 2372 h 21"/>
                    <a:gd name="T16" fmla="*/ 18476 w 118"/>
                    <a:gd name="T17" fmla="*/ 2938 h 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8"/>
                    <a:gd name="T28" fmla="*/ 0 h 21"/>
                    <a:gd name="T29" fmla="*/ 118 w 118"/>
                    <a:gd name="T30" fmla="*/ 21 h 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8" h="21">
                      <a:moveTo>
                        <a:pt x="0" y="0"/>
                      </a:moveTo>
                      <a:lnTo>
                        <a:pt x="23" y="2"/>
                      </a:lnTo>
                      <a:lnTo>
                        <a:pt x="45" y="4"/>
                      </a:lnTo>
                      <a:lnTo>
                        <a:pt x="65" y="6"/>
                      </a:lnTo>
                      <a:lnTo>
                        <a:pt x="83" y="9"/>
                      </a:lnTo>
                      <a:lnTo>
                        <a:pt x="98" y="11"/>
                      </a:lnTo>
                      <a:lnTo>
                        <a:pt x="110" y="14"/>
                      </a:lnTo>
                      <a:lnTo>
                        <a:pt x="116" y="17"/>
                      </a:lnTo>
                      <a:lnTo>
                        <a:pt x="118" y="21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79" name="Freeform 3046"/>
                <p:cNvSpPr>
                  <a:spLocks/>
                </p:cNvSpPr>
                <p:nvPr/>
              </p:nvSpPr>
              <p:spPr bwMode="auto">
                <a:xfrm>
                  <a:off x="3612" y="2077"/>
                  <a:ext cx="613" cy="360"/>
                </a:xfrm>
                <a:custGeom>
                  <a:avLst/>
                  <a:gdLst>
                    <a:gd name="T0" fmla="*/ 17723 w 114"/>
                    <a:gd name="T1" fmla="*/ 0 h 69"/>
                    <a:gd name="T2" fmla="*/ 17406 w 114"/>
                    <a:gd name="T3" fmla="*/ 271 h 69"/>
                    <a:gd name="T4" fmla="*/ 16798 w 114"/>
                    <a:gd name="T5" fmla="*/ 710 h 69"/>
                    <a:gd name="T6" fmla="*/ 16019 w 114"/>
                    <a:gd name="T7" fmla="*/ 1007 h 69"/>
                    <a:gd name="T8" fmla="*/ 15094 w 114"/>
                    <a:gd name="T9" fmla="*/ 1414 h 69"/>
                    <a:gd name="T10" fmla="*/ 13852 w 114"/>
                    <a:gd name="T11" fmla="*/ 1852 h 69"/>
                    <a:gd name="T12" fmla="*/ 12604 w 114"/>
                    <a:gd name="T13" fmla="*/ 2421 h 69"/>
                    <a:gd name="T14" fmla="*/ 11190 w 114"/>
                    <a:gd name="T15" fmla="*/ 2833 h 69"/>
                    <a:gd name="T16" fmla="*/ 9631 w 114"/>
                    <a:gd name="T17" fmla="*/ 3402 h 69"/>
                    <a:gd name="T18" fmla="*/ 8243 w 114"/>
                    <a:gd name="T19" fmla="*/ 4111 h 69"/>
                    <a:gd name="T20" fmla="*/ 6678 w 114"/>
                    <a:gd name="T21" fmla="*/ 4680 h 69"/>
                    <a:gd name="T22" fmla="*/ 5291 w 114"/>
                    <a:gd name="T23" fmla="*/ 5390 h 69"/>
                    <a:gd name="T24" fmla="*/ 3877 w 114"/>
                    <a:gd name="T25" fmla="*/ 6261 h 69"/>
                    <a:gd name="T26" fmla="*/ 2629 w 114"/>
                    <a:gd name="T27" fmla="*/ 6970 h 69"/>
                    <a:gd name="T28" fmla="*/ 1559 w 114"/>
                    <a:gd name="T29" fmla="*/ 7946 h 69"/>
                    <a:gd name="T30" fmla="*/ 780 w 114"/>
                    <a:gd name="T31" fmla="*/ 8791 h 69"/>
                    <a:gd name="T32" fmla="*/ 0 w 114"/>
                    <a:gd name="T33" fmla="*/ 9798 h 6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4"/>
                    <a:gd name="T52" fmla="*/ 0 h 69"/>
                    <a:gd name="T53" fmla="*/ 114 w 114"/>
                    <a:gd name="T54" fmla="*/ 69 h 6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4" h="69">
                      <a:moveTo>
                        <a:pt x="114" y="0"/>
                      </a:moveTo>
                      <a:lnTo>
                        <a:pt x="112" y="2"/>
                      </a:lnTo>
                      <a:lnTo>
                        <a:pt x="108" y="5"/>
                      </a:lnTo>
                      <a:lnTo>
                        <a:pt x="103" y="7"/>
                      </a:lnTo>
                      <a:lnTo>
                        <a:pt x="97" y="10"/>
                      </a:lnTo>
                      <a:lnTo>
                        <a:pt x="89" y="13"/>
                      </a:lnTo>
                      <a:lnTo>
                        <a:pt x="81" y="17"/>
                      </a:lnTo>
                      <a:lnTo>
                        <a:pt x="72" y="20"/>
                      </a:lnTo>
                      <a:lnTo>
                        <a:pt x="62" y="24"/>
                      </a:lnTo>
                      <a:lnTo>
                        <a:pt x="53" y="29"/>
                      </a:lnTo>
                      <a:lnTo>
                        <a:pt x="43" y="33"/>
                      </a:lnTo>
                      <a:lnTo>
                        <a:pt x="34" y="38"/>
                      </a:lnTo>
                      <a:lnTo>
                        <a:pt x="25" y="44"/>
                      </a:lnTo>
                      <a:lnTo>
                        <a:pt x="17" y="49"/>
                      </a:lnTo>
                      <a:lnTo>
                        <a:pt x="10" y="56"/>
                      </a:lnTo>
                      <a:lnTo>
                        <a:pt x="5" y="62"/>
                      </a:lnTo>
                      <a:lnTo>
                        <a:pt x="0" y="69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0" name="Freeform 3047"/>
                <p:cNvSpPr>
                  <a:spLocks/>
                </p:cNvSpPr>
                <p:nvPr/>
              </p:nvSpPr>
              <p:spPr bwMode="auto">
                <a:xfrm>
                  <a:off x="3589" y="2437"/>
                  <a:ext cx="23" cy="121"/>
                </a:xfrm>
                <a:custGeom>
                  <a:avLst/>
                  <a:gdLst>
                    <a:gd name="T0" fmla="*/ 759 w 4"/>
                    <a:gd name="T1" fmla="*/ 0 h 23"/>
                    <a:gd name="T2" fmla="*/ 397 w 4"/>
                    <a:gd name="T3" fmla="*/ 884 h 23"/>
                    <a:gd name="T4" fmla="*/ 195 w 4"/>
                    <a:gd name="T5" fmla="*/ 1741 h 23"/>
                    <a:gd name="T6" fmla="*/ 0 w 4"/>
                    <a:gd name="T7" fmla="*/ 2462 h 23"/>
                    <a:gd name="T8" fmla="*/ 0 w 4"/>
                    <a:gd name="T9" fmla="*/ 3351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23"/>
                    <a:gd name="T17" fmla="*/ 4 w 4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23">
                      <a:moveTo>
                        <a:pt x="4" y="0"/>
                      </a:moveTo>
                      <a:lnTo>
                        <a:pt x="2" y="6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1" name="Line 3048"/>
                <p:cNvSpPr>
                  <a:spLocks noChangeShapeType="1"/>
                </p:cNvSpPr>
                <p:nvPr/>
              </p:nvSpPr>
              <p:spPr bwMode="auto">
                <a:xfrm>
                  <a:off x="3589" y="1968"/>
                  <a:ext cx="3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2" name="Line 3049"/>
                <p:cNvSpPr>
                  <a:spLocks noChangeShapeType="1"/>
                </p:cNvSpPr>
                <p:nvPr/>
              </p:nvSpPr>
              <p:spPr bwMode="auto">
                <a:xfrm>
                  <a:off x="3589" y="2073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3" name="Line 3050"/>
                <p:cNvSpPr>
                  <a:spLocks noChangeShapeType="1"/>
                </p:cNvSpPr>
                <p:nvPr/>
              </p:nvSpPr>
              <p:spPr bwMode="auto">
                <a:xfrm>
                  <a:off x="3589" y="2173"/>
                  <a:ext cx="3" cy="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4" name="Line 3051"/>
                <p:cNvSpPr>
                  <a:spLocks noChangeShapeType="1"/>
                </p:cNvSpPr>
                <p:nvPr/>
              </p:nvSpPr>
              <p:spPr bwMode="auto">
                <a:xfrm>
                  <a:off x="3589" y="2276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5" name="Line 3052"/>
                <p:cNvSpPr>
                  <a:spLocks noChangeShapeType="1"/>
                </p:cNvSpPr>
                <p:nvPr/>
              </p:nvSpPr>
              <p:spPr bwMode="auto">
                <a:xfrm>
                  <a:off x="3589" y="2376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6" name="Line 3053"/>
                <p:cNvSpPr>
                  <a:spLocks noChangeShapeType="1"/>
                </p:cNvSpPr>
                <p:nvPr/>
              </p:nvSpPr>
              <p:spPr bwMode="auto">
                <a:xfrm>
                  <a:off x="3589" y="2481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7" name="Line 3054"/>
                <p:cNvSpPr>
                  <a:spLocks noChangeShapeType="1"/>
                </p:cNvSpPr>
                <p:nvPr/>
              </p:nvSpPr>
              <p:spPr bwMode="auto">
                <a:xfrm>
                  <a:off x="3589" y="2579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8" name="Line 3055"/>
                <p:cNvSpPr>
                  <a:spLocks noChangeShapeType="1"/>
                </p:cNvSpPr>
                <p:nvPr/>
              </p:nvSpPr>
              <p:spPr bwMode="auto">
                <a:xfrm>
                  <a:off x="3589" y="2684"/>
                  <a:ext cx="3" cy="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89" name="Line 3056"/>
                <p:cNvSpPr>
                  <a:spLocks noChangeShapeType="1"/>
                </p:cNvSpPr>
                <p:nvPr/>
              </p:nvSpPr>
              <p:spPr bwMode="auto">
                <a:xfrm>
                  <a:off x="3589" y="2782"/>
                  <a:ext cx="3" cy="6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90" name="Line 3057"/>
                <p:cNvSpPr>
                  <a:spLocks noChangeShapeType="1"/>
                </p:cNvSpPr>
                <p:nvPr/>
              </p:nvSpPr>
              <p:spPr bwMode="auto">
                <a:xfrm>
                  <a:off x="3589" y="2886"/>
                  <a:ext cx="3" cy="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91" name="Line 3058"/>
                <p:cNvSpPr>
                  <a:spLocks noChangeShapeType="1"/>
                </p:cNvSpPr>
                <p:nvPr/>
              </p:nvSpPr>
              <p:spPr bwMode="auto">
                <a:xfrm>
                  <a:off x="3589" y="2991"/>
                  <a:ext cx="3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6792" name="Line 3059"/>
                <p:cNvSpPr>
                  <a:spLocks noChangeShapeType="1"/>
                </p:cNvSpPr>
                <p:nvPr/>
              </p:nvSpPr>
              <p:spPr bwMode="auto">
                <a:xfrm>
                  <a:off x="3589" y="3089"/>
                  <a:ext cx="3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6773" name="Rectangle 6250" descr="Diagonal weit nach oben"/>
              <p:cNvSpPr>
                <a:spLocks noChangeArrowheads="1"/>
              </p:cNvSpPr>
              <p:nvPr/>
            </p:nvSpPr>
            <p:spPr bwMode="auto">
              <a:xfrm>
                <a:off x="4500" y="1866"/>
                <a:ext cx="1248" cy="96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586774" name="Rectangle 6251" descr="Diagonal weit nach oben"/>
              <p:cNvSpPr>
                <a:spLocks noChangeArrowheads="1"/>
              </p:cNvSpPr>
              <p:nvPr/>
            </p:nvSpPr>
            <p:spPr bwMode="auto">
              <a:xfrm>
                <a:off x="4500" y="3156"/>
                <a:ext cx="1248" cy="96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 anchor="ctr">
                <a:spAutoFit/>
              </a:bodyPr>
              <a:lstStyle/>
              <a:p>
                <a:pPr algn="ctr" eaLnBrk="0" hangingPunct="0"/>
                <a:endParaRPr lang="en-GB"/>
              </a:p>
            </p:txBody>
          </p:sp>
        </p:grpSp>
        <p:sp>
          <p:nvSpPr>
            <p:cNvPr id="586770" name="Text Box 6254"/>
            <p:cNvSpPr txBox="1">
              <a:spLocks noChangeArrowheads="1"/>
            </p:cNvSpPr>
            <p:nvPr/>
          </p:nvSpPr>
          <p:spPr bwMode="auto">
            <a:xfrm>
              <a:off x="4176" y="3360"/>
              <a:ext cx="1536" cy="269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800" b="1" i="1"/>
                <a:t>shear profile</a:t>
              </a:r>
            </a:p>
          </p:txBody>
        </p:sp>
      </p:grpSp>
      <p:sp>
        <p:nvSpPr>
          <p:cNvPr id="586759" name="Text Box 6255"/>
          <p:cNvSpPr txBox="1">
            <a:spLocks noChangeArrowheads="1"/>
          </p:cNvSpPr>
          <p:nvPr/>
        </p:nvSpPr>
        <p:spPr bwMode="auto">
          <a:xfrm>
            <a:off x="990600" y="5334000"/>
            <a:ext cx="2743200" cy="42703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800" b="1" i="1"/>
              <a:t>velocity profile</a:t>
            </a:r>
          </a:p>
        </p:txBody>
      </p:sp>
      <p:grpSp>
        <p:nvGrpSpPr>
          <p:cNvPr id="552054" name="Group 6262"/>
          <p:cNvGrpSpPr>
            <a:grpSpLocks/>
          </p:cNvGrpSpPr>
          <p:nvPr/>
        </p:nvGrpSpPr>
        <p:grpSpPr bwMode="auto">
          <a:xfrm>
            <a:off x="3810000" y="3048000"/>
            <a:ext cx="4724400" cy="2254250"/>
            <a:chOff x="2400" y="1920"/>
            <a:chExt cx="2976" cy="1420"/>
          </a:xfrm>
        </p:grpSpPr>
        <p:sp>
          <p:nvSpPr>
            <p:cNvPr id="586761" name="Text Box 6257"/>
            <p:cNvSpPr txBox="1">
              <a:spLocks noChangeArrowheads="1"/>
            </p:cNvSpPr>
            <p:nvPr/>
          </p:nvSpPr>
          <p:spPr bwMode="auto">
            <a:xfrm>
              <a:off x="2400" y="2880"/>
              <a:ext cx="1728" cy="46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lIns="83814" tIns="0" rIns="83814" bIns="0">
              <a:spAutoFit/>
            </a:bodyPr>
            <a:lstStyle/>
            <a:p>
              <a:pPr algn="ctr" defTabSz="838200" eaLnBrk="0" hangingPunct="0">
                <a:spcBef>
                  <a:spcPct val="50000"/>
                </a:spcBef>
              </a:pPr>
              <a:r>
                <a:rPr lang="en-GB" altLang="en-US" sz="2400" b="1">
                  <a:solidFill>
                    <a:schemeClr val="tx1"/>
                  </a:solidFill>
                </a:rPr>
                <a:t>highest shear rate at the border</a:t>
              </a:r>
            </a:p>
          </p:txBody>
        </p:sp>
        <p:sp>
          <p:nvSpPr>
            <p:cNvPr id="586762" name="Line 6258"/>
            <p:cNvSpPr>
              <a:spLocks noChangeShapeType="1"/>
            </p:cNvSpPr>
            <p:nvPr/>
          </p:nvSpPr>
          <p:spPr bwMode="auto">
            <a:xfrm flipV="1">
              <a:off x="4080" y="3024"/>
              <a:ext cx="864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tIns="0" bIns="0" anchor="ctr">
              <a:spAutoFit/>
            </a:bodyPr>
            <a:lstStyle/>
            <a:p>
              <a:endParaRPr lang="de-DE"/>
            </a:p>
          </p:txBody>
        </p:sp>
        <p:sp>
          <p:nvSpPr>
            <p:cNvPr id="586763" name="Oval 6259"/>
            <p:cNvSpPr>
              <a:spLocks noChangeArrowheads="1"/>
            </p:cNvSpPr>
            <p:nvPr/>
          </p:nvSpPr>
          <p:spPr bwMode="auto">
            <a:xfrm>
              <a:off x="4800" y="2832"/>
              <a:ext cx="576" cy="38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6764" name="Oval 6260"/>
            <p:cNvSpPr>
              <a:spLocks noChangeArrowheads="1"/>
            </p:cNvSpPr>
            <p:nvPr/>
          </p:nvSpPr>
          <p:spPr bwMode="auto">
            <a:xfrm>
              <a:off x="4800" y="1920"/>
              <a:ext cx="576" cy="38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tIns="0" bIns="0" anchor="ctr">
              <a:spAutoFit/>
            </a:bodyPr>
            <a:lstStyle/>
            <a:p>
              <a:pPr algn="ctr" eaLnBrk="0" hangingPunct="0"/>
              <a:endParaRPr lang="en-GB"/>
            </a:p>
          </p:txBody>
        </p:sp>
        <p:sp>
          <p:nvSpPr>
            <p:cNvPr id="586765" name="Line 6261"/>
            <p:cNvSpPr>
              <a:spLocks noChangeShapeType="1"/>
            </p:cNvSpPr>
            <p:nvPr/>
          </p:nvSpPr>
          <p:spPr bwMode="auto">
            <a:xfrm flipV="1">
              <a:off x="4080" y="2112"/>
              <a:ext cx="912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tIns="0" bIns="0" anchor="ctr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7" grpId="0" animBg="1" autoUpdateAnimBg="0"/>
      <p:bldP spid="533518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Rectangle 3"/>
          <p:cNvSpPr>
            <a:spLocks noChangeArrowheads="1"/>
          </p:cNvSpPr>
          <p:nvPr/>
        </p:nvSpPr>
        <p:spPr bwMode="auto">
          <a:xfrm>
            <a:off x="282575" y="188913"/>
            <a:ext cx="94107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814" tIns="0" rIns="83814" bIns="0" anchor="ctr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900"/>
              <a:t>Viscosity (</a:t>
            </a:r>
            <a:r>
              <a:rPr lang="de-DE" altLang="en-US" sz="2900"/>
              <a:t>1</a:t>
            </a:r>
            <a:r>
              <a:rPr lang="en-GB" altLang="en-US" sz="2900"/>
              <a:t>)</a:t>
            </a:r>
          </a:p>
        </p:txBody>
      </p:sp>
      <p:sp>
        <p:nvSpPr>
          <p:cNvPr id="588802" name="Text Box 5"/>
          <p:cNvSpPr txBox="1">
            <a:spLocks noChangeArrowheads="1"/>
          </p:cNvSpPr>
          <p:nvPr/>
        </p:nvSpPr>
        <p:spPr bwMode="auto">
          <a:xfrm>
            <a:off x="457200" y="990600"/>
            <a:ext cx="4343400" cy="3216275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>
                <a:solidFill>
                  <a:schemeClr val="tx1"/>
                </a:solidFill>
              </a:rPr>
              <a:t>viscosity – try of a definition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endParaRPr lang="en-GB" altLang="en-US" sz="1800" b="1">
              <a:solidFill>
                <a:schemeClr val="tx1"/>
              </a:solidFill>
            </a:endParaRP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1800" b="1">
                <a:solidFill>
                  <a:schemeClr val="tx1"/>
                </a:solidFill>
              </a:rPr>
              <a:t>~ </a:t>
            </a:r>
            <a:r>
              <a:rPr lang="en-GB" altLang="en-US" b="1">
                <a:solidFill>
                  <a:schemeClr val="tx1"/>
                </a:solidFill>
              </a:rPr>
              <a:t>equivalent to toughness 	      	of a material  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  <a:tabLst>
                <a:tab pos="192088" algn="l"/>
              </a:tabLst>
            </a:pPr>
            <a:r>
              <a:rPr lang="en-GB" altLang="en-US" b="1">
                <a:solidFill>
                  <a:schemeClr val="tx1"/>
                </a:solidFill>
              </a:rPr>
              <a:t> a measure of resistance to flow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  <a:tabLst>
                <a:tab pos="192088" algn="l"/>
              </a:tabLst>
            </a:pPr>
            <a:r>
              <a:rPr lang="en-GB" altLang="en-US" b="1">
                <a:solidFill>
                  <a:schemeClr val="tx1"/>
                </a:solidFill>
              </a:rPr>
              <a:t> characteristic of material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  <a:tabLst>
                <a:tab pos="192088" algn="l"/>
              </a:tabLst>
            </a:pPr>
            <a:r>
              <a:rPr lang="en-GB" altLang="en-US" b="1">
                <a:solidFill>
                  <a:schemeClr val="tx1"/>
                </a:solidFill>
              </a:rPr>
              <a:t> for plastics </a:t>
            </a:r>
            <a:r>
              <a:rPr lang="en-GB" altLang="en-US" b="1" i="1">
                <a:solidFill>
                  <a:schemeClr val="tx1"/>
                </a:solidFill>
              </a:rPr>
              <a:t>non-newtonian</a:t>
            </a:r>
          </a:p>
          <a:p>
            <a:pPr marL="571500" lvl="1"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539659" name="Text Box 11"/>
          <p:cNvSpPr txBox="1">
            <a:spLocks noChangeArrowheads="1"/>
          </p:cNvSpPr>
          <p:nvPr/>
        </p:nvSpPr>
        <p:spPr bwMode="auto">
          <a:xfrm>
            <a:off x="609600" y="4724400"/>
            <a:ext cx="6096000" cy="14351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tabLst>
                <a:tab pos="192088" algn="l"/>
              </a:tabLst>
            </a:pPr>
            <a:r>
              <a:rPr lang="en-GB" altLang="en-US" sz="2400" b="1" i="1">
                <a:solidFill>
                  <a:schemeClr val="tx1"/>
                </a:solidFill>
              </a:rPr>
              <a:t>non-newtonian</a:t>
            </a:r>
          </a:p>
          <a:p>
            <a:pPr defTabSz="7620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  <a:tabLst>
                <a:tab pos="192088" algn="l"/>
              </a:tabLst>
            </a:pPr>
            <a:r>
              <a:rPr lang="en-GB" altLang="en-US" b="1">
                <a:solidFill>
                  <a:schemeClr val="tx1"/>
                </a:solidFill>
              </a:rPr>
              <a:t> decreasing viscosity with increasing shear rate 	cause -&gt; disentaglement of macromolecules 			(shear thinning)</a:t>
            </a:r>
          </a:p>
        </p:txBody>
      </p:sp>
      <p:sp>
        <p:nvSpPr>
          <p:cNvPr id="588804" name="Text Box 9"/>
          <p:cNvSpPr txBox="1">
            <a:spLocks noChangeArrowheads="1"/>
          </p:cNvSpPr>
          <p:nvPr/>
        </p:nvSpPr>
        <p:spPr bwMode="auto">
          <a:xfrm>
            <a:off x="5181600" y="990600"/>
            <a:ext cx="4267200" cy="396875"/>
          </a:xfrm>
          <a:prstGeom prst="rect">
            <a:avLst/>
          </a:prstGeom>
          <a:solidFill>
            <a:srgbClr val="CFCEB2"/>
          </a:solidFill>
          <a:ln w="9525">
            <a:noFill/>
            <a:miter lim="800000"/>
            <a:headEnd/>
            <a:tailEnd/>
          </a:ln>
        </p:spPr>
        <p:txBody>
          <a:bodyPr lIns="83814" tIns="0" rIns="83814" bIns="0">
            <a:spAutoFit/>
          </a:bodyPr>
          <a:lstStyle/>
          <a:p>
            <a:pPr algn="ctr" defTabSz="838200" eaLnBrk="0" hangingPunct="0">
              <a:spcBef>
                <a:spcPct val="50000"/>
              </a:spcBef>
            </a:pPr>
            <a:r>
              <a:rPr lang="en-GB" altLang="en-US" sz="2600"/>
              <a:t>viscosity vs shear rate </a:t>
            </a:r>
          </a:p>
        </p:txBody>
      </p:sp>
      <p:sp>
        <p:nvSpPr>
          <p:cNvPr id="588805" name="Text Box 23"/>
          <p:cNvSpPr txBox="1">
            <a:spLocks noChangeArrowheads="1"/>
          </p:cNvSpPr>
          <p:nvPr/>
        </p:nvSpPr>
        <p:spPr bwMode="auto">
          <a:xfrm rot="-5400000">
            <a:off x="4254500" y="2592388"/>
            <a:ext cx="1762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viscosity</a:t>
            </a:r>
            <a:endParaRPr lang="en-GB" altLang="en-US" sz="2400"/>
          </a:p>
        </p:txBody>
      </p:sp>
      <p:sp>
        <p:nvSpPr>
          <p:cNvPr id="588806" name="Text Box 24"/>
          <p:cNvSpPr txBox="1">
            <a:spLocks noChangeArrowheads="1"/>
          </p:cNvSpPr>
          <p:nvPr/>
        </p:nvSpPr>
        <p:spPr bwMode="auto">
          <a:xfrm>
            <a:off x="7358063" y="4659313"/>
            <a:ext cx="17097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altLang="en-US" sz="2400" b="1"/>
              <a:t>shear rate</a:t>
            </a:r>
            <a:endParaRPr lang="en-GB" altLang="en-US" sz="2400"/>
          </a:p>
        </p:txBody>
      </p:sp>
      <p:sp>
        <p:nvSpPr>
          <p:cNvPr id="588807" name="Line 25"/>
          <p:cNvSpPr>
            <a:spLocks noChangeShapeType="1"/>
          </p:cNvSpPr>
          <p:nvPr/>
        </p:nvSpPr>
        <p:spPr bwMode="auto">
          <a:xfrm flipV="1">
            <a:off x="5443538" y="1371600"/>
            <a:ext cx="0" cy="31575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88808" name="Line 26"/>
          <p:cNvSpPr>
            <a:spLocks noChangeShapeType="1"/>
          </p:cNvSpPr>
          <p:nvPr/>
        </p:nvSpPr>
        <p:spPr bwMode="auto">
          <a:xfrm>
            <a:off x="5443538" y="4529138"/>
            <a:ext cx="360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tIns="0" bIns="0" anchor="ctr">
            <a:spAutoFit/>
          </a:bodyPr>
          <a:lstStyle/>
          <a:p>
            <a:endParaRPr lang="de-DE"/>
          </a:p>
        </p:txBody>
      </p:sp>
      <p:sp>
        <p:nvSpPr>
          <p:cNvPr id="588809" name="Freeform 29"/>
          <p:cNvSpPr>
            <a:spLocks/>
          </p:cNvSpPr>
          <p:nvPr/>
        </p:nvSpPr>
        <p:spPr bwMode="auto">
          <a:xfrm>
            <a:off x="5443538" y="2379663"/>
            <a:ext cx="3468687" cy="1430337"/>
          </a:xfrm>
          <a:custGeom>
            <a:avLst/>
            <a:gdLst>
              <a:gd name="T0" fmla="*/ 0 w 2532"/>
              <a:gd name="T1" fmla="*/ 0 h 1044"/>
              <a:gd name="T2" fmla="*/ 2147483647 w 2532"/>
              <a:gd name="T3" fmla="*/ 2147483647 h 1044"/>
              <a:gd name="T4" fmla="*/ 2147483647 w 2532"/>
              <a:gd name="T5" fmla="*/ 2147483647 h 1044"/>
              <a:gd name="T6" fmla="*/ 2147483647 w 2532"/>
              <a:gd name="T7" fmla="*/ 2147483647 h 1044"/>
              <a:gd name="T8" fmla="*/ 2147483647 w 2532"/>
              <a:gd name="T9" fmla="*/ 2147483647 h 1044"/>
              <a:gd name="T10" fmla="*/ 2147483647 w 2532"/>
              <a:gd name="T11" fmla="*/ 2147483647 h 1044"/>
              <a:gd name="T12" fmla="*/ 2147483647 w 2532"/>
              <a:gd name="T13" fmla="*/ 2147483647 h 1044"/>
              <a:gd name="T14" fmla="*/ 2147483647 w 2532"/>
              <a:gd name="T15" fmla="*/ 2147483647 h 1044"/>
              <a:gd name="T16" fmla="*/ 2147483647 w 2532"/>
              <a:gd name="T17" fmla="*/ 2147483647 h 1044"/>
              <a:gd name="T18" fmla="*/ 2147483647 w 2532"/>
              <a:gd name="T19" fmla="*/ 2147483647 h 10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32"/>
              <a:gd name="T31" fmla="*/ 0 h 1044"/>
              <a:gd name="T32" fmla="*/ 2532 w 2532"/>
              <a:gd name="T33" fmla="*/ 1044 h 10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32" h="1044">
                <a:moveTo>
                  <a:pt x="0" y="0"/>
                </a:moveTo>
                <a:cubicBezTo>
                  <a:pt x="126" y="3"/>
                  <a:pt x="252" y="6"/>
                  <a:pt x="349" y="8"/>
                </a:cubicBezTo>
                <a:cubicBezTo>
                  <a:pt x="446" y="10"/>
                  <a:pt x="502" y="7"/>
                  <a:pt x="580" y="13"/>
                </a:cubicBezTo>
                <a:cubicBezTo>
                  <a:pt x="658" y="19"/>
                  <a:pt x="725" y="23"/>
                  <a:pt x="816" y="42"/>
                </a:cubicBezTo>
                <a:cubicBezTo>
                  <a:pt x="907" y="61"/>
                  <a:pt x="1033" y="94"/>
                  <a:pt x="1127" y="129"/>
                </a:cubicBezTo>
                <a:cubicBezTo>
                  <a:pt x="1221" y="164"/>
                  <a:pt x="1313" y="218"/>
                  <a:pt x="1380" y="255"/>
                </a:cubicBezTo>
                <a:cubicBezTo>
                  <a:pt x="1447" y="292"/>
                  <a:pt x="1414" y="269"/>
                  <a:pt x="1530" y="348"/>
                </a:cubicBezTo>
                <a:cubicBezTo>
                  <a:pt x="1646" y="427"/>
                  <a:pt x="1924" y="622"/>
                  <a:pt x="2077" y="728"/>
                </a:cubicBezTo>
                <a:cubicBezTo>
                  <a:pt x="2230" y="834"/>
                  <a:pt x="2370" y="934"/>
                  <a:pt x="2446" y="987"/>
                </a:cubicBezTo>
                <a:cubicBezTo>
                  <a:pt x="2522" y="1040"/>
                  <a:pt x="2527" y="1042"/>
                  <a:pt x="2532" y="104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0" bIns="0" anchor="ctr">
            <a:spAutoFit/>
          </a:bodyPr>
          <a:lstStyle/>
          <a:p>
            <a:endParaRPr lang="de-DE"/>
          </a:p>
        </p:txBody>
      </p:sp>
      <p:grpSp>
        <p:nvGrpSpPr>
          <p:cNvPr id="2" name="Gruppieren 1"/>
          <p:cNvGrpSpPr>
            <a:grpSpLocks/>
          </p:cNvGrpSpPr>
          <p:nvPr/>
        </p:nvGrpSpPr>
        <p:grpSpPr bwMode="auto">
          <a:xfrm>
            <a:off x="6172200" y="1752600"/>
            <a:ext cx="3159125" cy="2667000"/>
            <a:chOff x="6172200" y="1752600"/>
            <a:chExt cx="3159125" cy="2667000"/>
          </a:xfrm>
        </p:grpSpPr>
        <p:grpSp>
          <p:nvGrpSpPr>
            <p:cNvPr id="588811" name="Group 37"/>
            <p:cNvGrpSpPr>
              <a:grpSpLocks/>
            </p:cNvGrpSpPr>
            <p:nvPr/>
          </p:nvGrpSpPr>
          <p:grpSpPr bwMode="auto">
            <a:xfrm>
              <a:off x="6172200" y="1752600"/>
              <a:ext cx="3048000" cy="990600"/>
              <a:chOff x="3888" y="1104"/>
              <a:chExt cx="1920" cy="624"/>
            </a:xfrm>
          </p:grpSpPr>
          <p:sp>
            <p:nvSpPr>
              <p:cNvPr id="588816" name="Freeform 16"/>
              <p:cNvSpPr>
                <a:spLocks/>
              </p:cNvSpPr>
              <p:nvPr/>
            </p:nvSpPr>
            <p:spPr bwMode="auto">
              <a:xfrm>
                <a:off x="3888" y="1212"/>
                <a:ext cx="442" cy="228"/>
              </a:xfrm>
              <a:custGeom>
                <a:avLst/>
                <a:gdLst>
                  <a:gd name="T0" fmla="*/ 273 w 375"/>
                  <a:gd name="T1" fmla="*/ 53 h 228"/>
                  <a:gd name="T2" fmla="*/ 331 w 375"/>
                  <a:gd name="T3" fmla="*/ 88 h 228"/>
                  <a:gd name="T4" fmla="*/ 295 w 375"/>
                  <a:gd name="T5" fmla="*/ 43 h 228"/>
                  <a:gd name="T6" fmla="*/ 273 w 375"/>
                  <a:gd name="T7" fmla="*/ 126 h 228"/>
                  <a:gd name="T8" fmla="*/ 388 w 375"/>
                  <a:gd name="T9" fmla="*/ 200 h 228"/>
                  <a:gd name="T10" fmla="*/ 263 w 375"/>
                  <a:gd name="T11" fmla="*/ 91 h 228"/>
                  <a:gd name="T12" fmla="*/ 420 w 375"/>
                  <a:gd name="T13" fmla="*/ 158 h 228"/>
                  <a:gd name="T14" fmla="*/ 545 w 375"/>
                  <a:gd name="T15" fmla="*/ 139 h 228"/>
                  <a:gd name="T16" fmla="*/ 467 w 375"/>
                  <a:gd name="T17" fmla="*/ 56 h 228"/>
                  <a:gd name="T18" fmla="*/ 361 w 375"/>
                  <a:gd name="T19" fmla="*/ 146 h 228"/>
                  <a:gd name="T20" fmla="*/ 451 w 375"/>
                  <a:gd name="T21" fmla="*/ 206 h 228"/>
                  <a:gd name="T22" fmla="*/ 461 w 375"/>
                  <a:gd name="T23" fmla="*/ 78 h 228"/>
                  <a:gd name="T24" fmla="*/ 326 w 375"/>
                  <a:gd name="T25" fmla="*/ 69 h 228"/>
                  <a:gd name="T26" fmla="*/ 268 w 375"/>
                  <a:gd name="T27" fmla="*/ 123 h 228"/>
                  <a:gd name="T28" fmla="*/ 301 w 375"/>
                  <a:gd name="T29" fmla="*/ 158 h 228"/>
                  <a:gd name="T30" fmla="*/ 378 w 375"/>
                  <a:gd name="T31" fmla="*/ 126 h 228"/>
                  <a:gd name="T32" fmla="*/ 242 w 375"/>
                  <a:gd name="T33" fmla="*/ 53 h 228"/>
                  <a:gd name="T34" fmla="*/ 248 w 375"/>
                  <a:gd name="T35" fmla="*/ 158 h 228"/>
                  <a:gd name="T36" fmla="*/ 204 w 375"/>
                  <a:gd name="T37" fmla="*/ 107 h 228"/>
                  <a:gd name="T38" fmla="*/ 184 w 375"/>
                  <a:gd name="T39" fmla="*/ 197 h 228"/>
                  <a:gd name="T40" fmla="*/ 226 w 375"/>
                  <a:gd name="T41" fmla="*/ 203 h 228"/>
                  <a:gd name="T42" fmla="*/ 414 w 375"/>
                  <a:gd name="T43" fmla="*/ 213 h 228"/>
                  <a:gd name="T44" fmla="*/ 588 w 375"/>
                  <a:gd name="T45" fmla="*/ 168 h 228"/>
                  <a:gd name="T46" fmla="*/ 410 w 375"/>
                  <a:gd name="T47" fmla="*/ 50 h 228"/>
                  <a:gd name="T48" fmla="*/ 336 w 375"/>
                  <a:gd name="T49" fmla="*/ 53 h 228"/>
                  <a:gd name="T50" fmla="*/ 351 w 375"/>
                  <a:gd name="T51" fmla="*/ 168 h 228"/>
                  <a:gd name="T52" fmla="*/ 471 w 375"/>
                  <a:gd name="T53" fmla="*/ 75 h 228"/>
                  <a:gd name="T54" fmla="*/ 420 w 375"/>
                  <a:gd name="T55" fmla="*/ 18 h 228"/>
                  <a:gd name="T56" fmla="*/ 273 w 375"/>
                  <a:gd name="T57" fmla="*/ 5 h 228"/>
                  <a:gd name="T58" fmla="*/ 190 w 375"/>
                  <a:gd name="T59" fmla="*/ 24 h 228"/>
                  <a:gd name="T60" fmla="*/ 190 w 375"/>
                  <a:gd name="T61" fmla="*/ 149 h 228"/>
                  <a:gd name="T62" fmla="*/ 184 w 375"/>
                  <a:gd name="T63" fmla="*/ 114 h 228"/>
                  <a:gd name="T64" fmla="*/ 91 w 375"/>
                  <a:gd name="T65" fmla="*/ 104 h 228"/>
                  <a:gd name="T66" fmla="*/ 121 w 375"/>
                  <a:gd name="T67" fmla="*/ 210 h 228"/>
                  <a:gd name="T68" fmla="*/ 310 w 375"/>
                  <a:gd name="T69" fmla="*/ 222 h 228"/>
                  <a:gd name="T70" fmla="*/ 394 w 375"/>
                  <a:gd name="T71" fmla="*/ 219 h 228"/>
                  <a:gd name="T72" fmla="*/ 404 w 375"/>
                  <a:gd name="T73" fmla="*/ 187 h 228"/>
                  <a:gd name="T74" fmla="*/ 488 w 375"/>
                  <a:gd name="T75" fmla="*/ 98 h 228"/>
                  <a:gd name="T76" fmla="*/ 477 w 375"/>
                  <a:gd name="T77" fmla="*/ 53 h 228"/>
                  <a:gd name="T78" fmla="*/ 425 w 375"/>
                  <a:gd name="T79" fmla="*/ 46 h 228"/>
                  <a:gd name="T80" fmla="*/ 331 w 375"/>
                  <a:gd name="T81" fmla="*/ 37 h 228"/>
                  <a:gd name="T82" fmla="*/ 410 w 375"/>
                  <a:gd name="T83" fmla="*/ 133 h 228"/>
                  <a:gd name="T84" fmla="*/ 451 w 375"/>
                  <a:gd name="T85" fmla="*/ 27 h 228"/>
                  <a:gd name="T86" fmla="*/ 348 w 375"/>
                  <a:gd name="T87" fmla="*/ 5 h 228"/>
                  <a:gd name="T88" fmla="*/ 273 w 375"/>
                  <a:gd name="T89" fmla="*/ 69 h 228"/>
                  <a:gd name="T90" fmla="*/ 278 w 375"/>
                  <a:gd name="T91" fmla="*/ 126 h 228"/>
                  <a:gd name="T92" fmla="*/ 283 w 375"/>
                  <a:gd name="T93" fmla="*/ 146 h 228"/>
                  <a:gd name="T94" fmla="*/ 394 w 375"/>
                  <a:gd name="T95" fmla="*/ 158 h 228"/>
                  <a:gd name="T96" fmla="*/ 457 w 375"/>
                  <a:gd name="T97" fmla="*/ 162 h 2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75"/>
                  <a:gd name="T148" fmla="*/ 0 h 228"/>
                  <a:gd name="T149" fmla="*/ 375 w 375"/>
                  <a:gd name="T150" fmla="*/ 228 h 2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75" h="228">
                    <a:moveTo>
                      <a:pt x="167" y="53"/>
                    </a:moveTo>
                    <a:cubicBezTo>
                      <a:pt x="157" y="82"/>
                      <a:pt x="180" y="85"/>
                      <a:pt x="202" y="88"/>
                    </a:cubicBezTo>
                    <a:cubicBezTo>
                      <a:pt x="212" y="65"/>
                      <a:pt x="203" y="51"/>
                      <a:pt x="180" y="43"/>
                    </a:cubicBezTo>
                    <a:cubicBezTo>
                      <a:pt x="174" y="71"/>
                      <a:pt x="170" y="98"/>
                      <a:pt x="167" y="126"/>
                    </a:cubicBezTo>
                    <a:cubicBezTo>
                      <a:pt x="188" y="196"/>
                      <a:pt x="176" y="194"/>
                      <a:pt x="237" y="200"/>
                    </a:cubicBezTo>
                    <a:cubicBezTo>
                      <a:pt x="267" y="104"/>
                      <a:pt x="229" y="97"/>
                      <a:pt x="160" y="91"/>
                    </a:cubicBezTo>
                    <a:cubicBezTo>
                      <a:pt x="121" y="156"/>
                      <a:pt x="230" y="155"/>
                      <a:pt x="256" y="158"/>
                    </a:cubicBezTo>
                    <a:cubicBezTo>
                      <a:pt x="282" y="152"/>
                      <a:pt x="315" y="158"/>
                      <a:pt x="333" y="139"/>
                    </a:cubicBezTo>
                    <a:cubicBezTo>
                      <a:pt x="375" y="96"/>
                      <a:pt x="310" y="62"/>
                      <a:pt x="285" y="56"/>
                    </a:cubicBezTo>
                    <a:cubicBezTo>
                      <a:pt x="216" y="67"/>
                      <a:pt x="227" y="84"/>
                      <a:pt x="221" y="146"/>
                    </a:cubicBezTo>
                    <a:cubicBezTo>
                      <a:pt x="225" y="208"/>
                      <a:pt x="221" y="201"/>
                      <a:pt x="276" y="206"/>
                    </a:cubicBezTo>
                    <a:cubicBezTo>
                      <a:pt x="328" y="175"/>
                      <a:pt x="330" y="131"/>
                      <a:pt x="282" y="78"/>
                    </a:cubicBezTo>
                    <a:cubicBezTo>
                      <a:pt x="277" y="73"/>
                      <a:pt x="200" y="69"/>
                      <a:pt x="199" y="69"/>
                    </a:cubicBezTo>
                    <a:cubicBezTo>
                      <a:pt x="157" y="74"/>
                      <a:pt x="168" y="82"/>
                      <a:pt x="164" y="123"/>
                    </a:cubicBezTo>
                    <a:cubicBezTo>
                      <a:pt x="170" y="135"/>
                      <a:pt x="171" y="153"/>
                      <a:pt x="183" y="158"/>
                    </a:cubicBezTo>
                    <a:cubicBezTo>
                      <a:pt x="233" y="181"/>
                      <a:pt x="228" y="150"/>
                      <a:pt x="231" y="126"/>
                    </a:cubicBezTo>
                    <a:cubicBezTo>
                      <a:pt x="212" y="69"/>
                      <a:pt x="209" y="47"/>
                      <a:pt x="148" y="53"/>
                    </a:cubicBezTo>
                    <a:cubicBezTo>
                      <a:pt x="140" y="83"/>
                      <a:pt x="125" y="134"/>
                      <a:pt x="151" y="158"/>
                    </a:cubicBezTo>
                    <a:cubicBezTo>
                      <a:pt x="159" y="123"/>
                      <a:pt x="161" y="117"/>
                      <a:pt x="125" y="107"/>
                    </a:cubicBezTo>
                    <a:cubicBezTo>
                      <a:pt x="88" y="127"/>
                      <a:pt x="84" y="161"/>
                      <a:pt x="112" y="197"/>
                    </a:cubicBezTo>
                    <a:cubicBezTo>
                      <a:pt x="118" y="204"/>
                      <a:pt x="129" y="201"/>
                      <a:pt x="138" y="203"/>
                    </a:cubicBezTo>
                    <a:cubicBezTo>
                      <a:pt x="193" y="213"/>
                      <a:pt x="188" y="210"/>
                      <a:pt x="253" y="213"/>
                    </a:cubicBezTo>
                    <a:cubicBezTo>
                      <a:pt x="289" y="209"/>
                      <a:pt x="352" y="215"/>
                      <a:pt x="359" y="168"/>
                    </a:cubicBezTo>
                    <a:cubicBezTo>
                      <a:pt x="350" y="83"/>
                      <a:pt x="342" y="56"/>
                      <a:pt x="250" y="50"/>
                    </a:cubicBezTo>
                    <a:cubicBezTo>
                      <a:pt x="235" y="51"/>
                      <a:pt x="211" y="39"/>
                      <a:pt x="205" y="53"/>
                    </a:cubicBezTo>
                    <a:cubicBezTo>
                      <a:pt x="186" y="97"/>
                      <a:pt x="202" y="131"/>
                      <a:pt x="215" y="168"/>
                    </a:cubicBezTo>
                    <a:cubicBezTo>
                      <a:pt x="264" y="161"/>
                      <a:pt x="273" y="115"/>
                      <a:pt x="288" y="75"/>
                    </a:cubicBezTo>
                    <a:cubicBezTo>
                      <a:pt x="277" y="56"/>
                      <a:pt x="273" y="31"/>
                      <a:pt x="256" y="18"/>
                    </a:cubicBezTo>
                    <a:cubicBezTo>
                      <a:pt x="232" y="0"/>
                      <a:pt x="197" y="10"/>
                      <a:pt x="167" y="5"/>
                    </a:cubicBezTo>
                    <a:cubicBezTo>
                      <a:pt x="150" y="11"/>
                      <a:pt x="128" y="11"/>
                      <a:pt x="116" y="24"/>
                    </a:cubicBezTo>
                    <a:cubicBezTo>
                      <a:pt x="101" y="41"/>
                      <a:pt x="115" y="127"/>
                      <a:pt x="116" y="149"/>
                    </a:cubicBezTo>
                    <a:cubicBezTo>
                      <a:pt x="117" y="161"/>
                      <a:pt x="119" y="124"/>
                      <a:pt x="112" y="114"/>
                    </a:cubicBezTo>
                    <a:cubicBezTo>
                      <a:pt x="107" y="107"/>
                      <a:pt x="58" y="104"/>
                      <a:pt x="55" y="104"/>
                    </a:cubicBezTo>
                    <a:cubicBezTo>
                      <a:pt x="0" y="113"/>
                      <a:pt x="33" y="200"/>
                      <a:pt x="74" y="210"/>
                    </a:cubicBezTo>
                    <a:cubicBezTo>
                      <a:pt x="111" y="220"/>
                      <a:pt x="189" y="222"/>
                      <a:pt x="189" y="222"/>
                    </a:cubicBezTo>
                    <a:cubicBezTo>
                      <a:pt x="206" y="221"/>
                      <a:pt x="225" y="228"/>
                      <a:pt x="240" y="219"/>
                    </a:cubicBezTo>
                    <a:cubicBezTo>
                      <a:pt x="249" y="213"/>
                      <a:pt x="242" y="197"/>
                      <a:pt x="247" y="187"/>
                    </a:cubicBezTo>
                    <a:cubicBezTo>
                      <a:pt x="262" y="156"/>
                      <a:pt x="298" y="98"/>
                      <a:pt x="298" y="98"/>
                    </a:cubicBezTo>
                    <a:cubicBezTo>
                      <a:pt x="296" y="83"/>
                      <a:pt x="301" y="65"/>
                      <a:pt x="292" y="53"/>
                    </a:cubicBezTo>
                    <a:cubicBezTo>
                      <a:pt x="286" y="44"/>
                      <a:pt x="271" y="48"/>
                      <a:pt x="260" y="46"/>
                    </a:cubicBezTo>
                    <a:cubicBezTo>
                      <a:pt x="241" y="43"/>
                      <a:pt x="202" y="37"/>
                      <a:pt x="202" y="37"/>
                    </a:cubicBezTo>
                    <a:cubicBezTo>
                      <a:pt x="195" y="102"/>
                      <a:pt x="182" y="125"/>
                      <a:pt x="250" y="133"/>
                    </a:cubicBezTo>
                    <a:cubicBezTo>
                      <a:pt x="308" y="126"/>
                      <a:pt x="300" y="71"/>
                      <a:pt x="276" y="27"/>
                    </a:cubicBezTo>
                    <a:cubicBezTo>
                      <a:pt x="263" y="2"/>
                      <a:pt x="234" y="7"/>
                      <a:pt x="212" y="5"/>
                    </a:cubicBezTo>
                    <a:cubicBezTo>
                      <a:pt x="163" y="14"/>
                      <a:pt x="175" y="19"/>
                      <a:pt x="167" y="69"/>
                    </a:cubicBezTo>
                    <a:cubicBezTo>
                      <a:pt x="168" y="88"/>
                      <a:pt x="169" y="107"/>
                      <a:pt x="170" y="126"/>
                    </a:cubicBezTo>
                    <a:cubicBezTo>
                      <a:pt x="171" y="133"/>
                      <a:pt x="168" y="141"/>
                      <a:pt x="173" y="146"/>
                    </a:cubicBezTo>
                    <a:cubicBezTo>
                      <a:pt x="184" y="159"/>
                      <a:pt x="233" y="157"/>
                      <a:pt x="240" y="158"/>
                    </a:cubicBezTo>
                    <a:cubicBezTo>
                      <a:pt x="253" y="159"/>
                      <a:pt x="279" y="162"/>
                      <a:pt x="279" y="16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88817" name="Text Box 21"/>
              <p:cNvSpPr txBox="1">
                <a:spLocks noChangeArrowheads="1"/>
              </p:cNvSpPr>
              <p:nvPr/>
            </p:nvSpPr>
            <p:spPr bwMode="auto">
              <a:xfrm>
                <a:off x="4704" y="1104"/>
                <a:ext cx="1104" cy="460"/>
              </a:xfrm>
              <a:prstGeom prst="rect">
                <a:avLst/>
              </a:prstGeom>
              <a:solidFill>
                <a:srgbClr val="FF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83814" tIns="0" rIns="83814" bIns="0">
                <a:spAutoFit/>
              </a:bodyPr>
              <a:lstStyle/>
              <a:p>
                <a:pPr defTabSz="838200" eaLnBrk="0" hangingPunct="0">
                  <a:spcBef>
                    <a:spcPct val="50000"/>
                  </a:spcBef>
                </a:pPr>
                <a:r>
                  <a:rPr lang="en-GB" altLang="en-US" sz="2400" b="1"/>
                  <a:t>shear  thickening</a:t>
                </a:r>
              </a:p>
            </p:txBody>
          </p:sp>
          <p:sp>
            <p:nvSpPr>
              <p:cNvPr id="588818" name="Line 35"/>
              <p:cNvSpPr>
                <a:spLocks noChangeShapeType="1"/>
              </p:cNvSpPr>
              <p:nvPr/>
            </p:nvSpPr>
            <p:spPr bwMode="auto">
              <a:xfrm flipH="1" flipV="1">
                <a:off x="4464" y="1488"/>
                <a:ext cx="384" cy="240"/>
              </a:xfrm>
              <a:prstGeom prst="line">
                <a:avLst/>
              </a:prstGeom>
              <a:noFill/>
              <a:ln w="25400">
                <a:solidFill>
                  <a:srgbClr val="FFCC00"/>
                </a:solidFill>
                <a:round/>
                <a:headEnd/>
                <a:tailEnd type="triangle" w="med" len="lg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</p:grpSp>
        <p:grpSp>
          <p:nvGrpSpPr>
            <p:cNvPr id="588812" name="Group 38"/>
            <p:cNvGrpSpPr>
              <a:grpSpLocks/>
            </p:cNvGrpSpPr>
            <p:nvPr/>
          </p:nvGrpSpPr>
          <p:grpSpPr bwMode="auto">
            <a:xfrm>
              <a:off x="6858000" y="3352800"/>
              <a:ext cx="2473325" cy="1066800"/>
              <a:chOff x="4320" y="2112"/>
              <a:chExt cx="1558" cy="672"/>
            </a:xfrm>
          </p:grpSpPr>
          <p:sp>
            <p:nvSpPr>
              <p:cNvPr id="588813" name="Text Box 22"/>
              <p:cNvSpPr txBox="1">
                <a:spLocks noChangeArrowheads="1"/>
              </p:cNvSpPr>
              <p:nvPr/>
            </p:nvSpPr>
            <p:spPr bwMode="auto">
              <a:xfrm>
                <a:off x="4320" y="2324"/>
                <a:ext cx="864" cy="460"/>
              </a:xfrm>
              <a:prstGeom prst="rect">
                <a:avLst/>
              </a:prstGeom>
              <a:solidFill>
                <a:srgbClr val="FF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83814" tIns="0" rIns="83814" bIns="0">
                <a:spAutoFit/>
              </a:bodyPr>
              <a:lstStyle/>
              <a:p>
                <a:pPr defTabSz="838200" eaLnBrk="0" hangingPunct="0">
                  <a:spcBef>
                    <a:spcPct val="50000"/>
                  </a:spcBef>
                </a:pPr>
                <a:r>
                  <a:rPr lang="en-GB" altLang="en-US" sz="2400" b="1"/>
                  <a:t>shear  thinning</a:t>
                </a:r>
              </a:p>
            </p:txBody>
          </p:sp>
          <p:sp>
            <p:nvSpPr>
              <p:cNvPr id="588814" name="Freeform 17"/>
              <p:cNvSpPr>
                <a:spLocks/>
              </p:cNvSpPr>
              <p:nvPr/>
            </p:nvSpPr>
            <p:spPr bwMode="auto">
              <a:xfrm>
                <a:off x="5424" y="2448"/>
                <a:ext cx="454" cy="186"/>
              </a:xfrm>
              <a:custGeom>
                <a:avLst/>
                <a:gdLst>
                  <a:gd name="T0" fmla="*/ 51 w 454"/>
                  <a:gd name="T1" fmla="*/ 31 h 186"/>
                  <a:gd name="T2" fmla="*/ 278 w 454"/>
                  <a:gd name="T3" fmla="*/ 5 h 186"/>
                  <a:gd name="T4" fmla="*/ 358 w 454"/>
                  <a:gd name="T5" fmla="*/ 8 h 186"/>
                  <a:gd name="T6" fmla="*/ 336 w 454"/>
                  <a:gd name="T7" fmla="*/ 85 h 186"/>
                  <a:gd name="T8" fmla="*/ 278 w 454"/>
                  <a:gd name="T9" fmla="*/ 95 h 186"/>
                  <a:gd name="T10" fmla="*/ 45 w 454"/>
                  <a:gd name="T11" fmla="*/ 82 h 186"/>
                  <a:gd name="T12" fmla="*/ 358 w 454"/>
                  <a:gd name="T13" fmla="*/ 59 h 186"/>
                  <a:gd name="T14" fmla="*/ 371 w 454"/>
                  <a:gd name="T15" fmla="*/ 56 h 186"/>
                  <a:gd name="T16" fmla="*/ 365 w 454"/>
                  <a:gd name="T17" fmla="*/ 37 h 186"/>
                  <a:gd name="T18" fmla="*/ 256 w 454"/>
                  <a:gd name="T19" fmla="*/ 21 h 186"/>
                  <a:gd name="T20" fmla="*/ 205 w 454"/>
                  <a:gd name="T21" fmla="*/ 27 h 186"/>
                  <a:gd name="T22" fmla="*/ 179 w 454"/>
                  <a:gd name="T23" fmla="*/ 47 h 186"/>
                  <a:gd name="T24" fmla="*/ 160 w 454"/>
                  <a:gd name="T25" fmla="*/ 50 h 186"/>
                  <a:gd name="T26" fmla="*/ 115 w 454"/>
                  <a:gd name="T27" fmla="*/ 59 h 186"/>
                  <a:gd name="T28" fmla="*/ 137 w 454"/>
                  <a:gd name="T29" fmla="*/ 72 h 186"/>
                  <a:gd name="T30" fmla="*/ 195 w 454"/>
                  <a:gd name="T31" fmla="*/ 79 h 186"/>
                  <a:gd name="T32" fmla="*/ 336 w 454"/>
                  <a:gd name="T33" fmla="*/ 88 h 186"/>
                  <a:gd name="T34" fmla="*/ 413 w 454"/>
                  <a:gd name="T35" fmla="*/ 72 h 186"/>
                  <a:gd name="T36" fmla="*/ 368 w 454"/>
                  <a:gd name="T37" fmla="*/ 66 h 186"/>
                  <a:gd name="T38" fmla="*/ 253 w 454"/>
                  <a:gd name="T39" fmla="*/ 59 h 186"/>
                  <a:gd name="T40" fmla="*/ 54 w 454"/>
                  <a:gd name="T41" fmla="*/ 91 h 186"/>
                  <a:gd name="T42" fmla="*/ 201 w 454"/>
                  <a:gd name="T43" fmla="*/ 165 h 186"/>
                  <a:gd name="T44" fmla="*/ 355 w 454"/>
                  <a:gd name="T45" fmla="*/ 139 h 186"/>
                  <a:gd name="T46" fmla="*/ 317 w 454"/>
                  <a:gd name="T47" fmla="*/ 98 h 186"/>
                  <a:gd name="T48" fmla="*/ 208 w 454"/>
                  <a:gd name="T49" fmla="*/ 91 h 186"/>
                  <a:gd name="T50" fmla="*/ 0 w 454"/>
                  <a:gd name="T51" fmla="*/ 107 h 186"/>
                  <a:gd name="T52" fmla="*/ 230 w 454"/>
                  <a:gd name="T53" fmla="*/ 159 h 186"/>
                  <a:gd name="T54" fmla="*/ 358 w 454"/>
                  <a:gd name="T55" fmla="*/ 139 h 186"/>
                  <a:gd name="T56" fmla="*/ 294 w 454"/>
                  <a:gd name="T57" fmla="*/ 75 h 186"/>
                  <a:gd name="T58" fmla="*/ 243 w 454"/>
                  <a:gd name="T59" fmla="*/ 79 h 186"/>
                  <a:gd name="T60" fmla="*/ 230 w 454"/>
                  <a:gd name="T61" fmla="*/ 104 h 186"/>
                  <a:gd name="T62" fmla="*/ 221 w 454"/>
                  <a:gd name="T63" fmla="*/ 107 h 186"/>
                  <a:gd name="T64" fmla="*/ 19 w 454"/>
                  <a:gd name="T65" fmla="*/ 133 h 18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54"/>
                  <a:gd name="T100" fmla="*/ 0 h 186"/>
                  <a:gd name="T101" fmla="*/ 454 w 454"/>
                  <a:gd name="T102" fmla="*/ 186 h 18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54" h="186">
                    <a:moveTo>
                      <a:pt x="51" y="31"/>
                    </a:moveTo>
                    <a:cubicBezTo>
                      <a:pt x="128" y="25"/>
                      <a:pt x="201" y="10"/>
                      <a:pt x="278" y="5"/>
                    </a:cubicBezTo>
                    <a:cubicBezTo>
                      <a:pt x="305" y="6"/>
                      <a:pt x="333" y="0"/>
                      <a:pt x="358" y="8"/>
                    </a:cubicBezTo>
                    <a:cubicBezTo>
                      <a:pt x="383" y="16"/>
                      <a:pt x="362" y="62"/>
                      <a:pt x="336" y="85"/>
                    </a:cubicBezTo>
                    <a:cubicBezTo>
                      <a:pt x="334" y="87"/>
                      <a:pt x="283" y="94"/>
                      <a:pt x="278" y="95"/>
                    </a:cubicBezTo>
                    <a:cubicBezTo>
                      <a:pt x="200" y="92"/>
                      <a:pt x="123" y="90"/>
                      <a:pt x="45" y="82"/>
                    </a:cubicBezTo>
                    <a:cubicBezTo>
                      <a:pt x="149" y="75"/>
                      <a:pt x="254" y="64"/>
                      <a:pt x="358" y="59"/>
                    </a:cubicBezTo>
                    <a:cubicBezTo>
                      <a:pt x="362" y="58"/>
                      <a:pt x="370" y="60"/>
                      <a:pt x="371" y="56"/>
                    </a:cubicBezTo>
                    <a:cubicBezTo>
                      <a:pt x="373" y="50"/>
                      <a:pt x="371" y="40"/>
                      <a:pt x="365" y="37"/>
                    </a:cubicBezTo>
                    <a:cubicBezTo>
                      <a:pt x="339" y="26"/>
                      <a:pt x="288" y="23"/>
                      <a:pt x="256" y="21"/>
                    </a:cubicBezTo>
                    <a:cubicBezTo>
                      <a:pt x="239" y="23"/>
                      <a:pt x="221" y="22"/>
                      <a:pt x="205" y="27"/>
                    </a:cubicBezTo>
                    <a:cubicBezTo>
                      <a:pt x="195" y="30"/>
                      <a:pt x="189" y="42"/>
                      <a:pt x="179" y="47"/>
                    </a:cubicBezTo>
                    <a:cubicBezTo>
                      <a:pt x="173" y="50"/>
                      <a:pt x="166" y="49"/>
                      <a:pt x="160" y="50"/>
                    </a:cubicBezTo>
                    <a:cubicBezTo>
                      <a:pt x="146" y="56"/>
                      <a:pt x="123" y="46"/>
                      <a:pt x="115" y="59"/>
                    </a:cubicBezTo>
                    <a:cubicBezTo>
                      <a:pt x="110" y="66"/>
                      <a:pt x="129" y="70"/>
                      <a:pt x="137" y="72"/>
                    </a:cubicBezTo>
                    <a:cubicBezTo>
                      <a:pt x="156" y="77"/>
                      <a:pt x="176" y="77"/>
                      <a:pt x="195" y="79"/>
                    </a:cubicBezTo>
                    <a:cubicBezTo>
                      <a:pt x="209" y="81"/>
                      <a:pt x="308" y="86"/>
                      <a:pt x="336" y="88"/>
                    </a:cubicBezTo>
                    <a:cubicBezTo>
                      <a:pt x="336" y="88"/>
                      <a:pt x="454" y="98"/>
                      <a:pt x="413" y="72"/>
                    </a:cubicBezTo>
                    <a:cubicBezTo>
                      <a:pt x="400" y="64"/>
                      <a:pt x="383" y="67"/>
                      <a:pt x="368" y="66"/>
                    </a:cubicBezTo>
                    <a:cubicBezTo>
                      <a:pt x="330" y="63"/>
                      <a:pt x="253" y="59"/>
                      <a:pt x="253" y="59"/>
                    </a:cubicBezTo>
                    <a:cubicBezTo>
                      <a:pt x="99" y="62"/>
                      <a:pt x="84" y="9"/>
                      <a:pt x="54" y="91"/>
                    </a:cubicBezTo>
                    <a:cubicBezTo>
                      <a:pt x="40" y="186"/>
                      <a:pt x="134" y="160"/>
                      <a:pt x="201" y="165"/>
                    </a:cubicBezTo>
                    <a:cubicBezTo>
                      <a:pt x="265" y="163"/>
                      <a:pt x="303" y="167"/>
                      <a:pt x="355" y="139"/>
                    </a:cubicBezTo>
                    <a:cubicBezTo>
                      <a:pt x="371" y="115"/>
                      <a:pt x="338" y="104"/>
                      <a:pt x="317" y="98"/>
                    </a:cubicBezTo>
                    <a:cubicBezTo>
                      <a:pt x="282" y="88"/>
                      <a:pt x="244" y="93"/>
                      <a:pt x="208" y="91"/>
                    </a:cubicBezTo>
                    <a:cubicBezTo>
                      <a:pt x="139" y="98"/>
                      <a:pt x="69" y="98"/>
                      <a:pt x="0" y="107"/>
                    </a:cubicBezTo>
                    <a:cubicBezTo>
                      <a:pt x="78" y="170"/>
                      <a:pt x="132" y="155"/>
                      <a:pt x="230" y="159"/>
                    </a:cubicBezTo>
                    <a:cubicBezTo>
                      <a:pt x="242" y="159"/>
                      <a:pt x="342" y="174"/>
                      <a:pt x="358" y="139"/>
                    </a:cubicBezTo>
                    <a:cubicBezTo>
                      <a:pt x="366" y="71"/>
                      <a:pt x="376" y="81"/>
                      <a:pt x="294" y="75"/>
                    </a:cubicBezTo>
                    <a:cubicBezTo>
                      <a:pt x="277" y="76"/>
                      <a:pt x="259" y="72"/>
                      <a:pt x="243" y="79"/>
                    </a:cubicBezTo>
                    <a:cubicBezTo>
                      <a:pt x="234" y="83"/>
                      <a:pt x="236" y="97"/>
                      <a:pt x="230" y="104"/>
                    </a:cubicBezTo>
                    <a:cubicBezTo>
                      <a:pt x="228" y="106"/>
                      <a:pt x="224" y="106"/>
                      <a:pt x="221" y="107"/>
                    </a:cubicBezTo>
                    <a:cubicBezTo>
                      <a:pt x="155" y="124"/>
                      <a:pt x="88" y="133"/>
                      <a:pt x="19" y="133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88815" name="Line 36"/>
              <p:cNvSpPr>
                <a:spLocks noChangeShapeType="1"/>
              </p:cNvSpPr>
              <p:nvPr/>
            </p:nvSpPr>
            <p:spPr bwMode="auto">
              <a:xfrm>
                <a:off x="5040" y="2112"/>
                <a:ext cx="390" cy="252"/>
              </a:xfrm>
              <a:prstGeom prst="line">
                <a:avLst/>
              </a:prstGeom>
              <a:noFill/>
              <a:ln w="25400">
                <a:solidFill>
                  <a:srgbClr val="FFCC00"/>
                </a:solidFill>
                <a:round/>
                <a:headEnd/>
                <a:tailEnd type="triangle" w="med" len="lg"/>
              </a:ln>
            </p:spPr>
            <p:txBody>
              <a:bodyPr wrap="none" tIns="0" bIns="0" anchor="ctr">
                <a:spAutoFit/>
              </a:bodyPr>
              <a:lstStyle/>
              <a:p>
                <a:endParaRPr lang="de-DE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9" grpId="0" animBg="1" autoUpdateAnimBg="0"/>
    </p:bldLst>
  </p:timing>
</p:sld>
</file>

<file path=ppt/theme/theme1.xml><?xml version="1.0" encoding="utf-8"?>
<a:theme xmlns:a="http://schemas.openxmlformats.org/drawingml/2006/main" name="Dokumentation_D">
  <a:themeElements>
    <a:clrScheme name="Dokumentation_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okumentation_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9144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9144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kumentation_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kumentation_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kumentation_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kumentation_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kumentation_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kumentation_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kumentation_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97F04F4359024382EECAD456CB4731" ma:contentTypeVersion="13" ma:contentTypeDescription="Create a new document." ma:contentTypeScope="" ma:versionID="bb957a5784faf843605307891ae1fedf">
  <xsd:schema xmlns:xsd="http://www.w3.org/2001/XMLSchema" xmlns:xs="http://www.w3.org/2001/XMLSchema" xmlns:p="http://schemas.microsoft.com/office/2006/metadata/properties" xmlns:ns2="daa896ee-29a9-4fd6-b813-b9c273e86a0f" xmlns:ns3="6da0f34a-2013-4924-b173-03f3373896e7" targetNamespace="http://schemas.microsoft.com/office/2006/metadata/properties" ma:root="true" ma:fieldsID="1e3f4117eab7189834a857e3cb6fbc39" ns2:_="" ns3:_="">
    <xsd:import namespace="daa896ee-29a9-4fd6-b813-b9c273e86a0f"/>
    <xsd:import namespace="6da0f34a-2013-4924-b173-03f337389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896ee-29a9-4fd6-b813-b9c273e86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1355b8e-f7ae-46e7-8995-a62f77f470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0f34a-2013-4924-b173-03f3373896e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87b0db6-1ded-4093-b472-d58782278df6}" ma:internalName="TaxCatchAll" ma:showField="CatchAllData" ma:web="6da0f34a-2013-4924-b173-03f3373896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F43B65-6666-4B1C-A363-C83B5CBDB053}"/>
</file>

<file path=customXml/itemProps2.xml><?xml version="1.0" encoding="utf-8"?>
<ds:datastoreItem xmlns:ds="http://schemas.openxmlformats.org/officeDocument/2006/customXml" ds:itemID="{54B9E97A-2F14-4E45-B18D-A3B1FB97FC07}"/>
</file>

<file path=docProps/app.xml><?xml version="1.0" encoding="utf-8"?>
<Properties xmlns="http://schemas.openxmlformats.org/officeDocument/2006/extended-properties" xmlns:vt="http://schemas.openxmlformats.org/officeDocument/2006/docPropsVTypes">
  <Template>D:\DATA\Vorlagen\JET\Dokumentation_D.pot</Template>
  <TotalTime>36</TotalTime>
  <Words>2729</Words>
  <Application>Microsoft Macintosh PowerPoint</Application>
  <PresentationFormat>A4 Paper (210x297 mm)</PresentationFormat>
  <Paragraphs>423</Paragraphs>
  <Slides>27</Slides>
  <Notes>27</Notes>
  <HiddenSlides>2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Dokumentation_D</vt:lpstr>
      <vt:lpstr>Photo Editor Photo</vt:lpstr>
      <vt:lpstr>PowerPoint Presentation</vt:lpstr>
      <vt:lpstr>Abstract</vt:lpstr>
      <vt:lpstr>Shear Flow and Stretch Flow (1)</vt:lpstr>
      <vt:lpstr>Shear Flow and Stretch Flow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Mechanisms orienting the Fibres</vt:lpstr>
      <vt:lpstr>PowerPoint Presentation</vt:lpstr>
      <vt:lpstr>PowerPoint Presentation</vt:lpstr>
      <vt:lpstr>PowerPoint Presentation</vt:lpstr>
    </vt:vector>
  </TitlesOfParts>
  <Company>EMS-CHEMIE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Jeltsch</dc:creator>
  <cp:lastModifiedBy>Microsoft Office User</cp:lastModifiedBy>
  <cp:revision>337</cp:revision>
  <cp:lastPrinted>2016-12-21T15:29:36Z</cp:lastPrinted>
  <dcterms:created xsi:type="dcterms:W3CDTF">2006-01-11T17:41:59Z</dcterms:created>
  <dcterms:modified xsi:type="dcterms:W3CDTF">2023-08-14T07:58:59Z</dcterms:modified>
</cp:coreProperties>
</file>